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9" r:id="rId3"/>
    <p:sldId id="279" r:id="rId4"/>
    <p:sldId id="280" r:id="rId5"/>
    <p:sldId id="281" r:id="rId6"/>
    <p:sldId id="283" r:id="rId7"/>
    <p:sldId id="257" r:id="rId8"/>
    <p:sldId id="261" r:id="rId9"/>
    <p:sldId id="267" r:id="rId10"/>
    <p:sldId id="262" r:id="rId11"/>
    <p:sldId id="268" r:id="rId12"/>
    <p:sldId id="269" r:id="rId13"/>
    <p:sldId id="270" r:id="rId14"/>
    <p:sldId id="274" r:id="rId15"/>
    <p:sldId id="266" r:id="rId16"/>
    <p:sldId id="284" r:id="rId17"/>
    <p:sldId id="264" r:id="rId18"/>
    <p:sldId id="286" r:id="rId19"/>
    <p:sldId id="288" r:id="rId20"/>
    <p:sldId id="287" r:id="rId21"/>
    <p:sldId id="285" r:id="rId22"/>
    <p:sldId id="272" r:id="rId23"/>
    <p:sldId id="289" r:id="rId24"/>
    <p:sldId id="290" r:id="rId25"/>
    <p:sldId id="265" r:id="rId26"/>
    <p:sldId id="291" r:id="rId27"/>
    <p:sldId id="275" r:id="rId28"/>
    <p:sldId id="276" r:id="rId29"/>
    <p:sldId id="277"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42"/>
    <a:srgbClr val="4472C4"/>
    <a:srgbClr val="F8756D"/>
    <a:srgbClr val="629CFF"/>
    <a:srgbClr val="1D9BF0"/>
    <a:srgbClr val="EC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69920"/>
  </p:normalViewPr>
  <p:slideViewPr>
    <p:cSldViewPr snapToGrid="0">
      <p:cViewPr varScale="1">
        <p:scale>
          <a:sx n="150" d="100"/>
          <a:sy n="150" d="100"/>
        </p:scale>
        <p:origin x="2824" y="160"/>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DE2B-7882-1846-B183-5047C1CFA854}"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767B-D85A-924E-AC4D-133A84335138}" type="slidenum">
              <a:rPr lang="en-US" smtClean="0"/>
              <a:t>‹#›</a:t>
            </a:fld>
            <a:endParaRPr lang="en-US"/>
          </a:p>
        </p:txBody>
      </p:sp>
    </p:spTree>
    <p:extLst>
      <p:ext uri="{BB962C8B-B14F-4D97-AF65-F5344CB8AC3E}">
        <p14:creationId xmlns:p14="http://schemas.microsoft.com/office/powerpoint/2010/main" val="1517986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ousestockwatcher.com/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all for your time, and welcome to my presentation: ”Timing the market with Congress”</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my presentation, I chose to look at a dataset that outlines the stock trades of congress members over the past 9 years.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a:t>
            </a:fld>
            <a:endParaRPr lang="en-US"/>
          </a:p>
        </p:txBody>
      </p:sp>
    </p:spTree>
    <p:extLst>
      <p:ext uri="{BB962C8B-B14F-4D97-AF65-F5344CB8AC3E}">
        <p14:creationId xmlns:p14="http://schemas.microsoft.com/office/powerpoint/2010/main" val="420229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Timing the Market</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Here is an even MORE detailed version of the previous graph with the S&amp;P500 overlayed.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clearly see a spike in Congress trade activity during the covid 19crash 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Marh</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2020, again however, everyone was buying and selling at that time.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10</a:t>
            </a:fld>
            <a:endParaRPr lang="en-US"/>
          </a:p>
        </p:txBody>
      </p:sp>
    </p:spTree>
    <p:extLst>
      <p:ext uri="{BB962C8B-B14F-4D97-AF65-F5344CB8AC3E}">
        <p14:creationId xmlns:p14="http://schemas.microsoft.com/office/powerpoint/2010/main" val="156124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chart grouped by months,  spanning over all years. </a:t>
            </a:r>
          </a:p>
          <a:p>
            <a:endParaRPr lang="en-US" dirty="0"/>
          </a:p>
          <a:p>
            <a:r>
              <a:rPr lang="en-US" dirty="0"/>
              <a:t>It seems as though the beginning of the year is a popular time for stock trading, again, that may just be skewed by the large increase of transactions of the march 2020 crash. </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11</a:t>
            </a:fld>
            <a:endParaRPr lang="en-US"/>
          </a:p>
        </p:txBody>
      </p:sp>
    </p:spTree>
    <p:extLst>
      <p:ext uri="{BB962C8B-B14F-4D97-AF65-F5344CB8AC3E}">
        <p14:creationId xmlns:p14="http://schemas.microsoft.com/office/powerpoint/2010/main" val="160832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grouped by day of the month, with the most popular days of the month being the 1st, 8</a:t>
            </a:r>
            <a:r>
              <a:rPr lang="en-US" baseline="30000" dirty="0"/>
              <a:t>th</a:t>
            </a:r>
            <a:r>
              <a:rPr lang="en-US" dirty="0"/>
              <a:t>, 10</a:t>
            </a:r>
            <a:r>
              <a:rPr lang="en-US" baseline="30000" dirty="0"/>
              <a:t>th</a:t>
            </a:r>
            <a:r>
              <a:rPr lang="en-US" dirty="0"/>
              <a:t> and 16</a:t>
            </a:r>
            <a:r>
              <a:rPr lang="en-US" baseline="30000" dirty="0"/>
              <a:t>th</a:t>
            </a:r>
            <a:r>
              <a:rPr lang="en-US" dirty="0"/>
              <a:t> </a:t>
            </a:r>
          </a:p>
        </p:txBody>
      </p:sp>
      <p:sp>
        <p:nvSpPr>
          <p:cNvPr id="4" name="Slide Number Placeholder 3"/>
          <p:cNvSpPr>
            <a:spLocks noGrp="1"/>
          </p:cNvSpPr>
          <p:nvPr>
            <p:ph type="sldNum" sz="quarter" idx="5"/>
          </p:nvPr>
        </p:nvSpPr>
        <p:spPr/>
        <p:txBody>
          <a:bodyPr/>
          <a:lstStyle/>
          <a:p>
            <a:fld id="{6B73767B-D85A-924E-AC4D-133A84335138}" type="slidenum">
              <a:rPr lang="en-US" smtClean="0"/>
              <a:t>12</a:t>
            </a:fld>
            <a:endParaRPr lang="en-US"/>
          </a:p>
        </p:txBody>
      </p:sp>
    </p:spTree>
    <p:extLst>
      <p:ext uri="{BB962C8B-B14F-4D97-AF65-F5344CB8AC3E}">
        <p14:creationId xmlns:p14="http://schemas.microsoft.com/office/powerpoint/2010/main" val="331879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graph grouped by day of the week, Of which not much insight can be taken</a:t>
            </a:r>
          </a:p>
        </p:txBody>
      </p:sp>
      <p:sp>
        <p:nvSpPr>
          <p:cNvPr id="4" name="Slide Number Placeholder 3"/>
          <p:cNvSpPr>
            <a:spLocks noGrp="1"/>
          </p:cNvSpPr>
          <p:nvPr>
            <p:ph type="sldNum" sz="quarter" idx="5"/>
          </p:nvPr>
        </p:nvSpPr>
        <p:spPr/>
        <p:txBody>
          <a:bodyPr/>
          <a:lstStyle/>
          <a:p>
            <a:fld id="{6B73767B-D85A-924E-AC4D-133A84335138}" type="slidenum">
              <a:rPr lang="en-US" smtClean="0"/>
              <a:t>13</a:t>
            </a:fld>
            <a:endParaRPr lang="en-US"/>
          </a:p>
        </p:txBody>
      </p:sp>
    </p:spTree>
    <p:extLst>
      <p:ext uri="{BB962C8B-B14F-4D97-AF65-F5344CB8AC3E}">
        <p14:creationId xmlns:p14="http://schemas.microsoft.com/office/powerpoint/2010/main" val="3155158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thought it would be interesting to graph the transactions grouped by what sector the stock was in. </a:t>
            </a:r>
          </a:p>
          <a:p>
            <a:endParaRPr lang="en-US" dirty="0"/>
          </a:p>
          <a:p>
            <a:r>
              <a:rPr lang="en-US" dirty="0"/>
              <a:t>There is obviously a big focus on Tech stocks, as they make a large portion of the S&amp;P 500 anyway, so APPL META GOOG tend to be stocks that every one is trading, </a:t>
            </a:r>
          </a:p>
          <a:p>
            <a:endParaRPr lang="en-US" dirty="0"/>
          </a:p>
          <a:p>
            <a:r>
              <a:rPr lang="en-US" dirty="0"/>
              <a:t>however It’s interesting that Healthcare is SO high up there, along with finance, energy,  and public utilities, all of which are deeply entrenched in the day to day of government committees. </a:t>
            </a:r>
          </a:p>
          <a:p>
            <a:endParaRPr lang="en-US" dirty="0"/>
          </a:p>
          <a:p>
            <a:r>
              <a:rPr lang="en-US" dirty="0"/>
              <a:t>Another interesting insight to take from this visualization is what parties are trading more of than the other. Republicans are MUCH more interested in Energy stocks than Democrats, along with public utilizes and “basic industries.”</a:t>
            </a:r>
          </a:p>
          <a:p>
            <a:br>
              <a:rPr lang="en-US" dirty="0"/>
            </a:br>
            <a:r>
              <a:rPr lang="en-US" dirty="0"/>
              <a:t>Everywhere else, the democrats traded more frequently overall, so it would make sense that their counts are higher.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14</a:t>
            </a:fld>
            <a:endParaRPr lang="en-US"/>
          </a:p>
        </p:txBody>
      </p:sp>
    </p:spTree>
    <p:extLst>
      <p:ext uri="{BB962C8B-B14F-4D97-AF65-F5344CB8AC3E}">
        <p14:creationId xmlns:p14="http://schemas.microsoft.com/office/powerpoint/2010/main" val="8938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here the story is all about timing.</a:t>
            </a: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Comparing the performance of the government as a whole to the performance of the S&amp;P 500,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ALll</a:t>
            </a:r>
            <a:r>
              <a:rPr lang="en-US" sz="1800" dirty="0">
                <a:effectLst/>
                <a:latin typeface="Calibri" panose="020F0502020204030204" pitchFamily="34" charset="0"/>
                <a:ea typeface="Calibri" panose="020F0502020204030204" pitchFamily="34" charset="0"/>
                <a:cs typeface="Times New Roman" panose="02020603050405020304" pitchFamily="18" charset="0"/>
              </a:rPr>
              <a:t> across the board, the GOV beat the S&amp;P 500. One month by .48%, three month by .81% and one year by 4.38</a:t>
            </a:r>
          </a:p>
          <a:p>
            <a:pPr marL="342900" marR="0" lvl="0" indent="-342900">
              <a:spcBef>
                <a:spcPts val="0"/>
              </a:spcBef>
              <a:spcAft>
                <a:spcPts val="0"/>
              </a:spcAft>
              <a:buFont typeface="Symbol"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17</a:t>
            </a:fld>
            <a:endParaRPr lang="en-US"/>
          </a:p>
        </p:txBody>
      </p:sp>
    </p:spTree>
    <p:extLst>
      <p:ext uri="{BB962C8B-B14F-4D97-AF65-F5344CB8AC3E}">
        <p14:creationId xmlns:p14="http://schemas.microsoft.com/office/powerpoint/2010/main" val="3948071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have provided a summary of the data set,  I then analyzed the performance of congress. </a:t>
            </a:r>
          </a:p>
          <a:p>
            <a:endParaRPr lang="en-US" dirty="0"/>
          </a:p>
          <a:p>
            <a:r>
              <a:rPr lang="en-US" dirty="0"/>
              <a:t>In order to analyze the effectiveness of Congressmembers trading stocks, I used the appended </a:t>
            </a:r>
            <a:r>
              <a:rPr lang="en-US" dirty="0" err="1"/>
              <a:t>coluimns</a:t>
            </a:r>
            <a:r>
              <a:rPr lang="en-US" dirty="0"/>
              <a:t> I added and created a story all  about TIMING the Market,.</a:t>
            </a:r>
          </a:p>
          <a:p>
            <a:endParaRPr lang="en-US" dirty="0"/>
          </a:p>
          <a:p>
            <a:r>
              <a:rPr lang="en-US" dirty="0"/>
              <a:t>Since only the range is available, and not exact amounts, For all 16k transactions I took the transaction date and the ticker that was provided for each transaction. I then appended the value of that ticker, 7/30/90/365/  and to date after the transaction date. </a:t>
            </a:r>
          </a:p>
          <a:p>
            <a:endParaRPr lang="en-US" dirty="0"/>
          </a:p>
          <a:p>
            <a:r>
              <a:rPr lang="en-US" dirty="0"/>
              <a:t>I then assessed percentage change between the price of the stock at the time traded and price of the stock in the time frame after.</a:t>
            </a:r>
          </a:p>
          <a:p>
            <a:endParaRPr lang="en-US" dirty="0"/>
          </a:p>
          <a:p>
            <a:r>
              <a:rPr lang="en-US" dirty="0"/>
              <a:t>So here you can see a graph, showing congress compared to the S&amp;P 500 to see who is better at TIMING the market. </a:t>
            </a:r>
          </a:p>
          <a:p>
            <a:endParaRPr lang="en-US" dirty="0"/>
          </a:p>
          <a:p>
            <a:r>
              <a:rPr lang="en-US" dirty="0"/>
              <a:t>On all time frames, it looks like Congress beats out the S&amp;P 500  except for the </a:t>
            </a:r>
            <a:r>
              <a:rPr lang="en-US" dirty="0" err="1"/>
              <a:t>to_Dtae</a:t>
            </a:r>
            <a:r>
              <a:rPr lang="en-US" dirty="0"/>
              <a:t> time frame. </a:t>
            </a:r>
          </a:p>
          <a:p>
            <a:endParaRPr lang="en-US" dirty="0"/>
          </a:p>
          <a:p>
            <a:r>
              <a:rPr lang="en-US" dirty="0"/>
              <a:t>This reminds me of a famous finance tale of a wager that </a:t>
            </a:r>
            <a:r>
              <a:rPr lang="en-US" dirty="0" err="1"/>
              <a:t>Waren</a:t>
            </a:r>
            <a:r>
              <a:rPr lang="en-US" dirty="0"/>
              <a:t> Buffet took against a hedge fund in the late </a:t>
            </a:r>
            <a:r>
              <a:rPr lang="en-US" dirty="0" err="1"/>
              <a:t>oughts</a:t>
            </a:r>
            <a:r>
              <a:rPr lang="en-US" dirty="0"/>
              <a:t>. </a:t>
            </a:r>
          </a:p>
          <a:p>
            <a:endParaRPr lang="en-US" dirty="0"/>
          </a:p>
          <a:p>
            <a:r>
              <a:rPr lang="en-US" dirty="0"/>
              <a:t>Warren buffet made a bet in 2008 with protégé partners hedge funds that over the course of 10 years, a simple S&amp;P500 </a:t>
            </a:r>
            <a:r>
              <a:rPr lang="en-US" dirty="0" err="1"/>
              <a:t>etf</a:t>
            </a:r>
            <a:r>
              <a:rPr lang="en-US" dirty="0"/>
              <a:t> would beat out any strategy that the hedge funds managers could through it it. </a:t>
            </a:r>
          </a:p>
          <a:p>
            <a:endParaRPr lang="en-US" dirty="0"/>
          </a:p>
          <a:p>
            <a:r>
              <a:rPr lang="en-US" dirty="0"/>
              <a:t>In the short term the Hedge Funds was the clear front runner, especially with the 2008 financial crisis, however, it turned out to be a classic story of </a:t>
            </a:r>
            <a:r>
              <a:rPr lang="en-US" dirty="0" err="1"/>
              <a:t>toroise</a:t>
            </a:r>
            <a:r>
              <a:rPr lang="en-US" dirty="0"/>
              <a:t> and the hare, where the ETF returned %85% over 10 years and of the 5 strategies the </a:t>
            </a:r>
            <a:r>
              <a:rPr lang="en-US" dirty="0" err="1"/>
              <a:t>hedgefund</a:t>
            </a:r>
            <a:r>
              <a:rPr lang="en-US" dirty="0"/>
              <a:t> put together the largest return was 62.* percent return, but really between the 5 averaged 22%.</a:t>
            </a:r>
            <a:br>
              <a:rPr lang="en-US" dirty="0"/>
            </a:br>
            <a:endParaRPr lang="en-US" dirty="0"/>
          </a:p>
          <a:p>
            <a:r>
              <a:rPr lang="en-US" dirty="0"/>
              <a:t>This Exact scenario is playing out here: Congress members when buying stocks, on average(weighted based on volume) are able to beat out the S&amp;P 500 up to a year, but past the year mark, if they had bought and held </a:t>
            </a:r>
            <a:r>
              <a:rPr lang="en-US" dirty="0" err="1"/>
              <a:t>to_date</a:t>
            </a:r>
            <a:r>
              <a:rPr lang="en-US" dirty="0"/>
              <a:t>, then they would have just been better off buying the S&amp;P 500.</a:t>
            </a:r>
          </a:p>
          <a:p>
            <a:endParaRPr lang="en-US" dirty="0"/>
          </a:p>
          <a:p>
            <a:r>
              <a:rPr lang="en-US" dirty="0"/>
              <a:t>However!</a:t>
            </a:r>
          </a:p>
          <a:p>
            <a:endParaRPr lang="en-US" dirty="0"/>
          </a:p>
          <a:p>
            <a:r>
              <a:rPr lang="en-US" dirty="0"/>
              <a:t>There is a further complication here!</a:t>
            </a:r>
          </a:p>
          <a:p>
            <a:endParaRPr lang="en-US" dirty="0"/>
          </a:p>
          <a:p>
            <a:r>
              <a:rPr lang="en-US" dirty="0"/>
              <a:t>In terms of assessment of timing the market, it’s not ALWAYS a good thing that the price rises.</a:t>
            </a:r>
          </a:p>
          <a:p>
            <a:endParaRPr lang="en-US" dirty="0"/>
          </a:p>
          <a:p>
            <a:r>
              <a:rPr lang="en-US" dirty="0"/>
              <a:t>For example, If you were to buy a stock and it went up in the month or so following, that would be a well timed BUY.</a:t>
            </a:r>
          </a:p>
          <a:p>
            <a:endParaRPr lang="en-US" dirty="0"/>
          </a:p>
          <a:p>
            <a:r>
              <a:rPr lang="en-US" dirty="0"/>
              <a:t>HOWEVER if you sold a stock and it rose in value in the months following, it would be a poorly timed trade. </a:t>
            </a:r>
          </a:p>
          <a:p>
            <a:endParaRPr lang="en-US" dirty="0"/>
          </a:p>
          <a:p>
            <a:r>
              <a:rPr lang="en-US" dirty="0"/>
              <a:t>My chart currently doesn’t consider type of transaction as a factor, so let’s break this up further by transaction type: buy or sell</a:t>
            </a:r>
          </a:p>
        </p:txBody>
      </p:sp>
      <p:sp>
        <p:nvSpPr>
          <p:cNvPr id="4" name="Slide Number Placeholder 3"/>
          <p:cNvSpPr>
            <a:spLocks noGrp="1"/>
          </p:cNvSpPr>
          <p:nvPr>
            <p:ph type="sldNum" sz="quarter" idx="5"/>
          </p:nvPr>
        </p:nvSpPr>
        <p:spPr/>
        <p:txBody>
          <a:bodyPr/>
          <a:lstStyle/>
          <a:p>
            <a:fld id="{6B73767B-D85A-924E-AC4D-133A84335138}" type="slidenum">
              <a:rPr lang="en-US" smtClean="0"/>
              <a:t>18</a:t>
            </a:fld>
            <a:endParaRPr lang="en-US"/>
          </a:p>
        </p:txBody>
      </p:sp>
    </p:spTree>
    <p:extLst>
      <p:ext uri="{BB962C8B-B14F-4D97-AF65-F5344CB8AC3E}">
        <p14:creationId xmlns:p14="http://schemas.microsoft.com/office/powerpoint/2010/main" val="2690449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I facetted the data by transaction type. So now you can clearly see a performance break down of Congress trades, vs. the S&amp;P 500. </a:t>
            </a:r>
          </a:p>
          <a:p>
            <a:endParaRPr lang="en-US" dirty="0"/>
          </a:p>
          <a:p>
            <a:r>
              <a:rPr lang="en-US" dirty="0"/>
              <a:t>With Buy data, If the % value is higher, that means that Congress bought stocks, and they rose higher than if they had bought the S&amp;P 500</a:t>
            </a:r>
          </a:p>
          <a:p>
            <a:endParaRPr lang="en-US" dirty="0"/>
          </a:p>
          <a:p>
            <a:r>
              <a:rPr lang="en-US" dirty="0"/>
              <a:t>With The Sell Data, we are looking for LESS of an INCREASE.  The reason I phrase it that way, is because stocks…over a period of time, typically rise on average. </a:t>
            </a:r>
            <a:r>
              <a:rPr lang="en-US" dirty="0" err="1"/>
              <a:t>Annecdotally</a:t>
            </a:r>
            <a:r>
              <a:rPr lang="en-US" dirty="0"/>
              <a:t>, one year after each of the transaction dates only 28% of transactions were less than their original value</a:t>
            </a:r>
          </a:p>
          <a:p>
            <a:r>
              <a:rPr lang="en-US" dirty="0"/>
              <a:t> So with Sell Data the lesser number is the better number</a:t>
            </a:r>
          </a:p>
          <a:p>
            <a:endParaRPr lang="en-US" dirty="0"/>
          </a:p>
          <a:p>
            <a:r>
              <a:rPr lang="en-US" dirty="0"/>
              <a:t>(TALK RESUTLS)</a:t>
            </a:r>
          </a:p>
          <a:p>
            <a:endParaRPr lang="en-US" dirty="0"/>
          </a:p>
          <a:p>
            <a:r>
              <a:rPr lang="en-US" dirty="0"/>
              <a:t>BUY SIDE</a:t>
            </a:r>
          </a:p>
          <a:p>
            <a:endParaRPr lang="en-US" dirty="0"/>
          </a:p>
          <a:p>
            <a:r>
              <a:rPr lang="en-US" dirty="0"/>
              <a:t>Click</a:t>
            </a:r>
          </a:p>
          <a:p>
            <a:endParaRPr lang="en-US" dirty="0"/>
          </a:p>
          <a:p>
            <a:r>
              <a:rPr lang="en-US" dirty="0"/>
              <a:t>SELL SIDE</a:t>
            </a:r>
          </a:p>
          <a:p>
            <a:endParaRPr lang="en-US" dirty="0"/>
          </a:p>
          <a:p>
            <a:endParaRPr lang="en-US" dirty="0"/>
          </a:p>
          <a:p>
            <a:r>
              <a:rPr lang="en-US" dirty="0"/>
              <a:t>SO:  Overall here congress is really good at timing BUYS and not as good a timing the sells, compared to the S&amp;P 500. </a:t>
            </a:r>
          </a:p>
          <a:p>
            <a:endParaRPr lang="en-US" dirty="0"/>
          </a:p>
          <a:p>
            <a:r>
              <a:rPr lang="en-US" dirty="0"/>
              <a:t>In terms of timing the market with selling, the Government performed much poorer than then if they were holding the S&amp;P and sold that. The only time is when they beat out on average 3 months after the transaction date, every where else, the S&amp;P500 rose less than the Gov trades.</a:t>
            </a:r>
          </a:p>
          <a:p>
            <a:endParaRPr lang="en-US" dirty="0"/>
          </a:p>
          <a:p>
            <a:r>
              <a:rPr lang="en-US" dirty="0"/>
              <a:t>However, I’m interested in an even FURTHER breakdown. I want to know if Democrats, or Republicans are better at timing the market. </a:t>
            </a:r>
          </a:p>
          <a:p>
            <a:endParaRPr lang="en-US" dirty="0"/>
          </a:p>
          <a:p>
            <a:r>
              <a:rPr lang="en-US" dirty="0"/>
              <a:t>So let’s Facet by transaction type AND by Party.</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19</a:t>
            </a:fld>
            <a:endParaRPr lang="en-US"/>
          </a:p>
        </p:txBody>
      </p:sp>
    </p:spTree>
    <p:extLst>
      <p:ext uri="{BB962C8B-B14F-4D97-AF65-F5344CB8AC3E}">
        <p14:creationId xmlns:p14="http://schemas.microsoft.com/office/powerpoint/2010/main" val="3134613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Side are the Party’s and the Top is Buys/Sells</a:t>
            </a:r>
          </a:p>
          <a:p>
            <a:endParaRPr lang="en-US" dirty="0"/>
          </a:p>
          <a:p>
            <a:r>
              <a:rPr lang="en-US" dirty="0"/>
              <a:t>There is a MASSIVE Gap in performance between Democrats and republicans.</a:t>
            </a:r>
          </a:p>
          <a:p>
            <a:endParaRPr lang="en-US" dirty="0"/>
          </a:p>
          <a:p>
            <a:r>
              <a:rPr lang="en-US" dirty="0"/>
              <a:t>But the trends between the two are </a:t>
            </a:r>
            <a:r>
              <a:rPr lang="en-US" dirty="0" err="1"/>
              <a:t>relativelively</a:t>
            </a:r>
            <a:r>
              <a:rPr lang="en-US" dirty="0"/>
              <a:t> similar as last time. In the buying Category, </a:t>
            </a:r>
            <a:r>
              <a:rPr lang="en-US" dirty="0" err="1"/>
              <a:t>fcongress</a:t>
            </a:r>
            <a:r>
              <a:rPr lang="en-US" dirty="0"/>
              <a:t> beats out the S&amp;P 500, except in the to-Date category.</a:t>
            </a:r>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20</a:t>
            </a:fld>
            <a:endParaRPr lang="en-US"/>
          </a:p>
        </p:txBody>
      </p:sp>
    </p:spTree>
    <p:extLst>
      <p:ext uri="{BB962C8B-B14F-4D97-AF65-F5344CB8AC3E}">
        <p14:creationId xmlns:p14="http://schemas.microsoft.com/office/powerpoint/2010/main" val="2549671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Okay, so now that we know the government trade trends as a whole, let’s start looking into some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I’ll begin with who we should avoid for any sort of TIMELY advice. These are the top 5 people worst reported transactions late.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Donaa</a:t>
            </a:r>
            <a:r>
              <a:rPr lang="en-US" sz="1200" dirty="0">
                <a:effectLst/>
                <a:latin typeface="Calibri" panose="020F0502020204030204" pitchFamily="34" charset="0"/>
                <a:ea typeface="Calibri" panose="020F0502020204030204" pitchFamily="34" charset="0"/>
                <a:cs typeface="Times New Roman" panose="02020603050405020304" pitchFamily="18" charset="0"/>
              </a:rPr>
              <a:t>, reported 464 transactions late. So timely advice is not her strong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Representatives are required to report transactions before 45 days after the transaction. However, the average delay was 57.25 days, the max delay was 1640 days and the min delay was 1 day. There were 1,883 transactions and 85 representatives that reported late. Of those reps, the top 5 egregiously do not follow that rule. Of all 1883 transactions, NO ONE left a comment in the form saying why it was late. Only 375 used the comment part of the form anyway</a:t>
            </a:r>
          </a:p>
          <a:p>
            <a:endParaRPr lang="en-US" dirty="0"/>
          </a:p>
          <a:p>
            <a:r>
              <a:rPr lang="en-US" dirty="0"/>
              <a:t>https://</a:t>
            </a:r>
            <a:r>
              <a:rPr lang="en-US" dirty="0" err="1"/>
              <a:t>www.businessinsider.com</a:t>
            </a:r>
            <a:r>
              <a:rPr lang="en-US" dirty="0"/>
              <a:t>/congress-stock-act-violations-senate-house-trading-2021-9</a:t>
            </a:r>
          </a:p>
          <a:p>
            <a:endParaRPr lang="en-US" dirty="0"/>
          </a:p>
          <a:p>
            <a:r>
              <a:rPr lang="en-US" dirty="0"/>
              <a:t>In These particular Examples, </a:t>
            </a:r>
          </a:p>
          <a:p>
            <a:pPr marL="228600" indent="-228600">
              <a:buFont typeface="+mj-lt"/>
              <a:buAutoNum type="arabicPeriod"/>
            </a:pPr>
            <a:r>
              <a:rPr lang="en-US" dirty="0"/>
              <a:t>Donna Shalala Blamed it on an </a:t>
            </a:r>
            <a:r>
              <a:rPr lang="en-US" dirty="0" err="1"/>
              <a:t>adcminstrative</a:t>
            </a:r>
            <a:r>
              <a:rPr lang="en-US" dirty="0"/>
              <a:t> error, and was not fined. (https://</a:t>
            </a:r>
            <a:r>
              <a:rPr lang="en-US" dirty="0" err="1"/>
              <a:t>thehill.com</a:t>
            </a:r>
            <a:r>
              <a:rPr lang="en-US" dirty="0"/>
              <a:t>/</a:t>
            </a:r>
            <a:r>
              <a:rPr lang="en-US" dirty="0" err="1"/>
              <a:t>homenews</a:t>
            </a:r>
            <a:r>
              <a:rPr lang="en-US" dirty="0"/>
              <a:t>/house/494183-shalala-i-take-full-responsibility-for-failure-to-disclose-stock-sales/)</a:t>
            </a:r>
          </a:p>
          <a:p>
            <a:pPr marL="228600" indent="-228600">
              <a:buFont typeface="+mj-lt"/>
              <a:buAutoNum type="arabicPeriod"/>
            </a:pPr>
            <a:r>
              <a:rPr lang="en-US" dirty="0"/>
              <a:t>Susie Lee blamed them on clerical errors, and didn’t receive any fines. (https://</a:t>
            </a:r>
            <a:r>
              <a:rPr lang="en-US" dirty="0" err="1"/>
              <a:t>nevadagop.org</a:t>
            </a:r>
            <a:r>
              <a:rPr lang="en-US" dirty="0"/>
              <a:t>/icymi-rep-susie-lee-a-democrat-from-nevada-failed-to-properly-disclose-stock-trades-worth-as-much-as-3-3-million/)</a:t>
            </a:r>
          </a:p>
          <a:p>
            <a:pPr marL="228600" indent="-228600">
              <a:buFont typeface="+mj-lt"/>
              <a:buAutoNum type="arabicPeriod"/>
            </a:pPr>
            <a:r>
              <a:rPr lang="en-US" dirty="0"/>
              <a:t>Michael McCaul TX-R (It was mostly his </a:t>
            </a:r>
            <a:r>
              <a:rPr lang="en-US" dirty="0" err="1"/>
              <a:t>wifes</a:t>
            </a:r>
            <a:r>
              <a:rPr lang="en-US" dirty="0"/>
              <a:t> transactions that were reported late, and there were no fines)</a:t>
            </a:r>
          </a:p>
          <a:p>
            <a:pPr marL="228600" indent="-228600">
              <a:buFont typeface="+mj-lt"/>
              <a:buAutoNum type="arabicPeriod"/>
            </a:pPr>
            <a:r>
              <a:rPr lang="en-US" dirty="0"/>
              <a:t>Cynthia </a:t>
            </a:r>
            <a:r>
              <a:rPr lang="en-US" dirty="0" err="1"/>
              <a:t>Axne</a:t>
            </a:r>
            <a:r>
              <a:rPr lang="en-US" dirty="0"/>
              <a:t> IA-D:  clerical error(https://</a:t>
            </a:r>
            <a:r>
              <a:rPr lang="en-US" dirty="0" err="1"/>
              <a:t>www.desmoinesregister.com</a:t>
            </a:r>
            <a:r>
              <a:rPr lang="en-US" dirty="0"/>
              <a:t>/story/news/politics/2021/09/23/watchdog-campaign-legal-center-wants-ethics-investigation-iowa-rep-cindy-axne-over-stock-trades/5827271001/)</a:t>
            </a:r>
          </a:p>
          <a:p>
            <a:pPr marL="228600" indent="-228600">
              <a:buFont typeface="+mj-lt"/>
              <a:buAutoNum type="arabicPeriod"/>
            </a:pPr>
            <a:r>
              <a:rPr lang="en-US" dirty="0"/>
              <a:t>Kurt Schrader OR-: No statement and no fine (https://</a:t>
            </a:r>
            <a:r>
              <a:rPr lang="en-US" dirty="0" err="1"/>
              <a:t>www.businessinsider.com</a:t>
            </a:r>
            <a:r>
              <a:rPr lang="en-US" dirty="0"/>
              <a:t>/congress-stocks-kurt-schrader-oregon-2022-2)</a:t>
            </a:r>
          </a:p>
          <a:p>
            <a:endParaRPr lang="en-US" dirty="0"/>
          </a:p>
          <a:p>
            <a:endParaRPr lang="en-US" dirty="0"/>
          </a:p>
          <a:p>
            <a:r>
              <a:rPr lang="en-US" b="0" i="0" dirty="0">
                <a:solidFill>
                  <a:srgbClr val="111111"/>
                </a:solidFill>
                <a:effectLst/>
                <a:latin typeface="TiemposTextWeb"/>
              </a:rPr>
              <a:t>Members of Congress face a $200 fine for failing to disclose their stock trades on time, but the Committee on House Ethics does not assess a fine for first-time STOCK Act disclosure provision violators if they're late by 30 days or fewer. Schrader's late stock disclosures fell within this "grace period," meaning he will avoid a fine.</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22</a:t>
            </a:fld>
            <a:endParaRPr lang="en-US"/>
          </a:p>
        </p:txBody>
      </p:sp>
    </p:spTree>
    <p:extLst>
      <p:ext uri="{BB962C8B-B14F-4D97-AF65-F5344CB8AC3E}">
        <p14:creationId xmlns:p14="http://schemas.microsoft.com/office/powerpoint/2010/main" val="290259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past few 3-4 years, there has been increased dialogue around insider trading in congress.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huge conflict of interest of being in that position of power and and having insight to so many aspects of society. It erodes the trust of the public in these individuals and distracts from the whole reason of them being there; to serve the public.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have  following the news on this since march 2020 when many senators including Richard Burr, Kelly Loeffler, David Perdue, and the list goes 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started to interest me once I realized that investors were actually using these reports to weigh Their decisions in what stocks to buy and sell.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this information was public, and the senators weren’t following the rules very well, and being pretty blatant about it as well,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Investment advisors and social media influencers took full advantage.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Influencers online started touting these reports as cheat sheets for some quick money. Twitter accounts like Pelosi tracker started popping up (which currently has 250k follower) sending out alerts when Pelosi would file one of these reports.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a:t>
            </a:fld>
            <a:endParaRPr lang="en-US"/>
          </a:p>
        </p:txBody>
      </p:sp>
    </p:spTree>
    <p:extLst>
      <p:ext uri="{BB962C8B-B14F-4D97-AF65-F5344CB8AC3E}">
        <p14:creationId xmlns:p14="http://schemas.microsoft.com/office/powerpoint/2010/main" val="2308619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most transactions and biggest volumed traders.</a:t>
            </a:r>
          </a:p>
          <a:p>
            <a:endParaRPr lang="en-US" dirty="0"/>
          </a:p>
          <a:p>
            <a:r>
              <a:rPr lang="en-US" dirty="0"/>
              <a:t>This was extremely shocking to see. </a:t>
            </a:r>
          </a:p>
          <a:p>
            <a:endParaRPr lang="en-US" dirty="0"/>
          </a:p>
          <a:p>
            <a:r>
              <a:rPr lang="en-US" dirty="0"/>
              <a:t>There are congresspeople, who are trading in volumes of the $10’s of Millions, just over the past 9 years. </a:t>
            </a:r>
          </a:p>
          <a:p>
            <a:endParaRPr lang="en-US" dirty="0"/>
          </a:p>
          <a:p>
            <a:r>
              <a:rPr lang="en-US" dirty="0"/>
              <a:t>They are moving around A LOT of money.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25</a:t>
            </a:fld>
            <a:endParaRPr lang="en-US"/>
          </a:p>
        </p:txBody>
      </p:sp>
    </p:spTree>
    <p:extLst>
      <p:ext uri="{BB962C8B-B14F-4D97-AF65-F5344CB8AC3E}">
        <p14:creationId xmlns:p14="http://schemas.microsoft.com/office/powerpoint/2010/main" val="89745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27</a:t>
            </a:fld>
            <a:endParaRPr lang="en-US"/>
          </a:p>
        </p:txBody>
      </p:sp>
    </p:spTree>
    <p:extLst>
      <p:ext uri="{BB962C8B-B14F-4D97-AF65-F5344CB8AC3E}">
        <p14:creationId xmlns:p14="http://schemas.microsoft.com/office/powerpoint/2010/main" val="272399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type of news gained so much traction, that two ETF’s just started trading on the market the other day  on February 8</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2023</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NANC and KRUZ (Named after Nancy Pelosi and Ted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Kruz</a:t>
            </a:r>
            <a:r>
              <a:rPr lang="en-US" sz="1200" dirty="0">
                <a:effectLst/>
                <a:latin typeface="Calibri" panose="020F0502020204030204" pitchFamily="34" charset="0"/>
                <a:ea typeface="Calibri" panose="020F0502020204030204" pitchFamily="34" charset="0"/>
                <a:cs typeface="Times New Roman" panose="02020603050405020304" pitchFamily="18" charset="0"/>
              </a:rPr>
              <a:t>) are a joint effort between investment firm, Subversive Capital, and equity data platform, Unusual Whales.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buy and sell securities based on an analysis of the disclosures mentioned previously, and are separated into Democratic (NANC) and  republican (KRUZ).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Both funds are actively managed and carry a hefty annual fee of 0.75%</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3</a:t>
            </a:fld>
            <a:endParaRPr lang="en-US"/>
          </a:p>
        </p:txBody>
      </p:sp>
    </p:spTree>
    <p:extLst>
      <p:ext uri="{BB962C8B-B14F-4D97-AF65-F5344CB8AC3E}">
        <p14:creationId xmlns:p14="http://schemas.microsoft.com/office/powerpoint/2010/main" val="357380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So…How did we even Get to this point? </a:t>
            </a:r>
          </a:p>
          <a:p>
            <a:endParaRPr lang="en-US" dirty="0"/>
          </a:p>
          <a:p>
            <a:r>
              <a:rPr lang="en-US" dirty="0"/>
              <a:t>…</a:t>
            </a:r>
          </a:p>
          <a:p>
            <a:endParaRPr lang="en-US" dirty="0"/>
          </a:p>
          <a:p>
            <a:r>
              <a:rPr lang="en-US" dirty="0"/>
              <a:t>People looking into this have spent a massive amount of time breaking down these reports through investigative journalism, massive online community efforts., etc.</a:t>
            </a:r>
          </a:p>
          <a:p>
            <a:endParaRPr lang="en-US" dirty="0"/>
          </a:p>
          <a:p>
            <a:r>
              <a:rPr lang="en-US" dirty="0"/>
              <a:t>Politicians are not in office to make money, they are in office to serve their constituents and communities. </a:t>
            </a:r>
          </a:p>
          <a:p>
            <a:endParaRPr lang="en-US" dirty="0"/>
          </a:p>
          <a:p>
            <a:r>
              <a:rPr lang="en-US" dirty="0"/>
              <a:t>The New York Times did a MASSIVE investigative report </a:t>
            </a:r>
            <a:r>
              <a:rPr lang="en-US" dirty="0" err="1"/>
              <a:t>recent;y</a:t>
            </a:r>
            <a:r>
              <a:rPr lang="en-US" dirty="0"/>
              <a:t> on 97 congress members, showing conflicts of interest and suspicions trades. (https://</a:t>
            </a:r>
            <a:r>
              <a:rPr lang="en-US" dirty="0" err="1"/>
              <a:t>www.nytimes.com</a:t>
            </a:r>
            <a:r>
              <a:rPr lang="en-US" dirty="0"/>
              <a:t>/interactive/2022/09/13/us/politics/congress-members-stock-trading-</a:t>
            </a:r>
            <a:r>
              <a:rPr lang="en-US" dirty="0" err="1"/>
              <a:t>list.html</a:t>
            </a:r>
            <a:r>
              <a:rPr lang="en-US" dirty="0"/>
              <a:t>)</a:t>
            </a:r>
          </a:p>
          <a:p>
            <a:endParaRPr lang="en-US" dirty="0"/>
          </a:p>
          <a:p>
            <a:r>
              <a:rPr lang="en-US" dirty="0"/>
              <a:t>They took a team of 100 analysts and spent thousands of hours breaking this all down. </a:t>
            </a:r>
          </a:p>
          <a:p>
            <a:endParaRPr lang="en-US" dirty="0"/>
          </a:p>
          <a:p>
            <a:r>
              <a:rPr lang="en-US" dirty="0"/>
              <a:t>I Knew this type of data set was interesting, but I don’t have that kind of time and resources like the NY Times.</a:t>
            </a:r>
          </a:p>
          <a:p>
            <a:endParaRPr lang="en-US" dirty="0"/>
          </a:p>
          <a:p>
            <a:r>
              <a:rPr lang="en-US" dirty="0"/>
              <a:t>So with this project, I am not going to figure out WHO is an insider trader, or even try to pass any judgement. </a:t>
            </a:r>
          </a:p>
          <a:p>
            <a:endParaRPr lang="en-US" dirty="0"/>
          </a:p>
          <a:p>
            <a:r>
              <a:rPr lang="en-US" dirty="0"/>
              <a:t>I will leave that to the Standards and ethics committee to prosecute all these individuals appropriately…of which, not a lot has been done…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4</a:t>
            </a:fld>
            <a:endParaRPr lang="en-US"/>
          </a:p>
        </p:txBody>
      </p:sp>
    </p:spTree>
    <p:extLst>
      <p:ext uri="{BB962C8B-B14F-4D97-AF65-F5344CB8AC3E}">
        <p14:creationId xmlns:p14="http://schemas.microsoft.com/office/powerpoint/2010/main" val="14595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really interested me about this topic, and was accessible for me to analyze as an individual, was the fact These reports need to be filed in a timely manner. </a:t>
            </a:r>
            <a:r>
              <a:rPr lang="en-US" dirty="0" err="1"/>
              <a:t>Obiously</a:t>
            </a:r>
            <a:r>
              <a:rPr lang="en-US" dirty="0"/>
              <a:t> not everyone follows that rule, but they are supposed to be filed within 45 days. </a:t>
            </a:r>
          </a:p>
          <a:p>
            <a:endParaRPr lang="en-US" dirty="0"/>
          </a:p>
          <a:p>
            <a:r>
              <a:rPr lang="en-US" dirty="0"/>
              <a:t>I can aggregate these reports, and look at which congress members are really good at trading stocks.</a:t>
            </a:r>
          </a:p>
          <a:p>
            <a:endParaRPr lang="en-US" dirty="0"/>
          </a:p>
          <a:p>
            <a:r>
              <a:rPr lang="en-US" dirty="0"/>
              <a:t>I mean, this is definitely a very unique opportunity.</a:t>
            </a:r>
          </a:p>
          <a:p>
            <a:endParaRPr lang="en-US" dirty="0"/>
          </a:p>
          <a:p>
            <a:r>
              <a:rPr lang="en-US" dirty="0"/>
              <a:t>Conceivably…</a:t>
            </a:r>
          </a:p>
          <a:p>
            <a:endParaRPr lang="en-US" dirty="0"/>
          </a:p>
          <a:p>
            <a:r>
              <a:rPr lang="en-US" dirty="0"/>
              <a:t>A civilian, could get relatively timely alerts about a person that has a proven track record of successful trades and some ethically questionable insider knowledge.</a:t>
            </a:r>
          </a:p>
          <a:p>
            <a:endParaRPr lang="en-US" dirty="0"/>
          </a:p>
          <a:p>
            <a:r>
              <a:rPr lang="en-US" dirty="0"/>
              <a:t>Again, this is really wild, however</a:t>
            </a:r>
          </a:p>
          <a:p>
            <a:endParaRPr lang="en-US" dirty="0"/>
          </a:p>
          <a:p>
            <a:r>
              <a:rPr lang="en-US" dirty="0"/>
              <a:t>A representative, might have more value to a civilian as a stock market “financial advisor”, than an actual government official.</a:t>
            </a:r>
          </a:p>
          <a:p>
            <a:endParaRPr lang="en-US" dirty="0"/>
          </a:p>
          <a:p>
            <a:r>
              <a:rPr lang="en-US" dirty="0"/>
              <a:t>Regardless, let’s dive in and see Who is the best at timing the market.</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5</a:t>
            </a:fld>
            <a:endParaRPr lang="en-US"/>
          </a:p>
        </p:txBody>
      </p:sp>
    </p:spTree>
    <p:extLst>
      <p:ext uri="{BB962C8B-B14F-4D97-AF65-F5344CB8AC3E}">
        <p14:creationId xmlns:p14="http://schemas.microsoft.com/office/powerpoint/2010/main" val="215756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investigate if the government as a whole. I want to look at large aggregates and see if congress members average out a good return, or if the even beat the S&amp;P500,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Afterwards, I’ll dive in deeper to some individuals that made some particularly well timed trades and see which government officials I should follow for stock advise. </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6</a:t>
            </a:fld>
            <a:endParaRPr lang="en-US"/>
          </a:p>
        </p:txBody>
      </p:sp>
    </p:spTree>
    <p:extLst>
      <p:ext uri="{BB962C8B-B14F-4D97-AF65-F5344CB8AC3E}">
        <p14:creationId xmlns:p14="http://schemas.microsoft.com/office/powerpoint/2010/main" val="29151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are these reports that all of this is based on?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reports are called Periodic Transaction Reports (PTRs) and are a type of disclosure required by the STOCK Act of 2012. The STOCK Act requires certain government officials and employees, including members of Congress and their staff, to publicly disclose their financial transactions within 45 days of the transaction. These reports are then made publicly available through the Clerk's website.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of PTRs is to increase transparency and reduce the potential for conflicts of interest in government. By requiring timely disclosure of financial transactions, the public can see if an elected official or government employee has made trades that could be influenced by their position or access to non-public information.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like many government programs, they make it publicly available, but not easy to access.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clerk’s office doesn’t offer the information aggregated in a csv, or have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they publish individual .pdfs of each and every submission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challenges, there are a few online communities that have taken these forms and created a database of the information to for easier public review. For my project, I depended on the website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https://housestockwatcher.com/api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their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maintained by Timothy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Carambat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community of people who review the .pdf’s daily and manually transcribe the data into this database.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7</a:t>
            </a:fld>
            <a:endParaRPr lang="en-US"/>
          </a:p>
        </p:txBody>
      </p:sp>
    </p:spTree>
    <p:extLst>
      <p:ext uri="{BB962C8B-B14F-4D97-AF65-F5344CB8AC3E}">
        <p14:creationId xmlns:p14="http://schemas.microsoft.com/office/powerpoint/2010/main" val="378231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A LOT of these transactions on file; roughly 22k so far that I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all of those transactions a periodic Transaction Report is filed.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Here are the data points that I was able to collect from these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 EVERY BULLET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be clear about what I CAN’T Gather from this information.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EXACT amount of stocks traded is NOT available to me. Neither the exact USD Value or the # of stocks traded.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because of that I don’t have the ability to accurately recreate each representatives Stock Portfolio, as I do not know what they held before they started filing these reports, and as stated before, I don’t know the exact amounts they are trading.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8</a:t>
            </a:fld>
            <a:endParaRPr lang="en-US"/>
          </a:p>
        </p:txBody>
      </p:sp>
    </p:spTree>
    <p:extLst>
      <p:ext uri="{BB962C8B-B14F-4D97-AF65-F5344CB8AC3E}">
        <p14:creationId xmlns:p14="http://schemas.microsoft.com/office/powerpoint/2010/main" val="428488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cleaning up the data I was left with around ~16k transactions that had valid tickers  and complete data that I could match up with scraped stock prices from yahoo finance. </a:t>
            </a:r>
          </a:p>
          <a:p>
            <a:endParaRPr lang="en-US" dirty="0"/>
          </a:p>
          <a:p>
            <a:r>
              <a:rPr lang="en-US" dirty="0"/>
              <a:t>The observations took place from 2014-01-31 to 2023-02-06. There was an average of 12 trades per day  and the maximum number of trades in a day was 255 on 3/18/2020</a:t>
            </a:r>
          </a:p>
          <a:p>
            <a:endParaRPr lang="en-US" dirty="0"/>
          </a:p>
          <a:p>
            <a:r>
              <a:rPr lang="en-US" dirty="0"/>
              <a:t>Of those ~16k  transactions 8,793 trades were made by Democrat’s and 7,591 were made by republicans </a:t>
            </a:r>
          </a:p>
          <a:p>
            <a:r>
              <a:rPr lang="en-US" dirty="0"/>
              <a:t>Grouping the data by individuals, Representatives made as few as 1 trade and as many as 1,050 trades throughout this time period, with the avg congress member trading 82.6 times and a median of 17 trades which implies a distribution curve skewed to the left </a:t>
            </a:r>
          </a:p>
          <a:p>
            <a:endParaRPr lang="en-US" dirty="0"/>
          </a:p>
          <a:p>
            <a:r>
              <a:rPr lang="en-US" dirty="0"/>
              <a:t>The transactions themselves ranged from $1k (the minimum amount for reporting) all the way up to a $25M trade, which was made by  Senator Susan Collins from Maine where she bought $25M worth of the company 3M on 2015-03-03</a:t>
            </a:r>
          </a:p>
          <a:p>
            <a:r>
              <a:rPr lang="en-US" dirty="0"/>
              <a:t>The Avg transaction range was from $22k-$80k and the median transaction  as in the $1-15k range</a:t>
            </a:r>
          </a:p>
          <a:p>
            <a:endParaRPr lang="en-US" dirty="0"/>
          </a:p>
          <a:p>
            <a:r>
              <a:rPr lang="en-US" dirty="0"/>
              <a:t>Of all of the Sell Transactions that were reported, only 13% of them were sold for a gain. </a:t>
            </a:r>
            <a:endParaRPr lang="en-US" sz="1200" dirty="0">
              <a:effectLst/>
              <a:latin typeface="+mn-lt"/>
              <a:ea typeface="+mn-ea"/>
              <a:cs typeface="+mn-cs"/>
            </a:endParaRPr>
          </a:p>
          <a:p>
            <a:endParaRPr lang="en-US" sz="1200" dirty="0">
              <a:effectLst/>
              <a:latin typeface="+mn-lt"/>
              <a:ea typeface="+mn-ea"/>
              <a:cs typeface="+mn-cs"/>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TALK ABOUT THE graph</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9</a:t>
            </a:fld>
            <a:endParaRPr lang="en-US"/>
          </a:p>
        </p:txBody>
      </p:sp>
    </p:spTree>
    <p:extLst>
      <p:ext uri="{BB962C8B-B14F-4D97-AF65-F5344CB8AC3E}">
        <p14:creationId xmlns:p14="http://schemas.microsoft.com/office/powerpoint/2010/main" val="5383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2BC6-2C3B-7AC4-8A6D-743C5C12E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C030C-B3CD-0B2A-BBBF-60F6CF9BA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8197F2-F963-C58E-5D0E-C723FADBB51D}"/>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1DACE891-D999-64DE-5863-B8EBC7A39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93EE-FEC9-312F-8855-B857F1C8681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79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786-E718-BD8B-675E-DDB61F0A3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248618-DDAB-5BA7-C857-A72365B1A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8886-59E3-17FC-452B-7ED7A64B7B47}"/>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BC8C0B62-0592-BA09-85BC-21F8315E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2768-D97F-9186-F7C7-8192D95061B4}"/>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94876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E3D-A381-1649-8E30-E4E7FC71DF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16EFD0-1D6C-0C8A-63AE-D37427BB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9E760-41AF-6A1A-7DBA-A8B1EF2A064D}"/>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2C681291-A058-6521-3BB3-EFBD712A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B4883-2601-23EC-F6F1-83F7F4C2E6A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16969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371-9435-4A62-19CF-F5719F1DF4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DD144-0C92-9829-7552-D70E3320FE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D9375-BC54-1205-6F84-80A74EA7F864}"/>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DE7546A6-653E-C057-EC72-F517F9196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E21-EB0C-93A2-6205-D81FFD93DF2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0211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170-E086-4A53-5F46-32FF9274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96F48-ABD3-6131-EB8D-1478B65E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E7C7A-8978-E749-C708-3FCFC5FF939D}"/>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F3FE0F00-7322-52DB-EB3F-7927F46A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487BC-218C-38EF-EA02-BE9C11A5944C}"/>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09701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15D-7F22-AFD4-450C-E59B281C5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D75D0-11EE-DDA6-3B67-5C5A4D54DA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46A76-AF6E-DEB2-F70E-EC2D4743B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802DB-5B68-37AA-553C-91AD8936D9AB}"/>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6" name="Footer Placeholder 5">
            <a:extLst>
              <a:ext uri="{FF2B5EF4-FFF2-40B4-BE49-F238E27FC236}">
                <a16:creationId xmlns:a16="http://schemas.microsoft.com/office/drawing/2014/main" id="{A27518ED-128F-FC09-C01A-9351CC0A1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0BC8-BAFD-6B71-0647-3157D55A81DF}"/>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04385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5BD-A954-FCF1-7AF2-686AAF3B8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6A647-151D-1D5F-FF40-2CBF11D5E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701A-461E-F2B6-A6DD-5D7DDE1B8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4EF84-0461-C1BF-14F3-0572474DE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0E8C-2623-2CDD-B763-2838A2A04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2DAB1-7DDE-F6C2-0B00-E19A1B7B21BB}"/>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8" name="Footer Placeholder 7">
            <a:extLst>
              <a:ext uri="{FF2B5EF4-FFF2-40B4-BE49-F238E27FC236}">
                <a16:creationId xmlns:a16="http://schemas.microsoft.com/office/drawing/2014/main" id="{9DC54705-7272-310B-F9C5-F34963E7C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8CD54-48F8-8EE7-318F-7A92B664C4BA}"/>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0918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8021-674C-4162-89CE-E72900838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A8C8AB-1CDB-CE3B-BE9E-B9F14C6E0895}"/>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4" name="Footer Placeholder 3">
            <a:extLst>
              <a:ext uri="{FF2B5EF4-FFF2-40B4-BE49-F238E27FC236}">
                <a16:creationId xmlns:a16="http://schemas.microsoft.com/office/drawing/2014/main" id="{AFAC6402-75B5-6CCB-0B75-BE64E9C3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CBF63-77F2-EB3B-BDEC-282EAEB1EAF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19901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6728-C226-3B1E-CB7B-B60C674F5154}"/>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3" name="Footer Placeholder 2">
            <a:extLst>
              <a:ext uri="{FF2B5EF4-FFF2-40B4-BE49-F238E27FC236}">
                <a16:creationId xmlns:a16="http://schemas.microsoft.com/office/drawing/2014/main" id="{8390B298-2F57-7066-EBB6-7C2B23EAFD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5E6A6-828B-3241-E3F8-8BFB5803C746}"/>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3585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970D-23DE-6B4D-A324-1E6B78D8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46C07-93BC-4FEC-3F71-D4FBF437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B44ED-340B-84B2-3AC7-E2ECD7E8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BB93-81EB-E011-4F1E-B1D09DCD061B}"/>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6" name="Footer Placeholder 5">
            <a:extLst>
              <a:ext uri="{FF2B5EF4-FFF2-40B4-BE49-F238E27FC236}">
                <a16:creationId xmlns:a16="http://schemas.microsoft.com/office/drawing/2014/main" id="{92DED94F-36BA-D5BB-F9CC-12B2C7D61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DD311-A975-65F3-63CA-A7A791C0FE90}"/>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289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DD11-347A-01FB-E3B5-DAB915FB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DEB23-EA15-9CAF-B564-7144D63D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3AB12-5E0B-F376-6229-D0CD66A28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C8F6-EAC8-A22B-4275-F95B9E2B55BE}"/>
              </a:ext>
            </a:extLst>
          </p:cNvPr>
          <p:cNvSpPr>
            <a:spLocks noGrp="1"/>
          </p:cNvSpPr>
          <p:nvPr>
            <p:ph type="dt" sz="half" idx="10"/>
          </p:nvPr>
        </p:nvSpPr>
        <p:spPr/>
        <p:txBody>
          <a:bodyPr/>
          <a:lstStyle/>
          <a:p>
            <a:fld id="{15EA08E5-71C7-D042-BEFD-6FED185F1CAB}" type="datetimeFigureOut">
              <a:rPr lang="en-US" smtClean="0"/>
              <a:t>2/23/23</a:t>
            </a:fld>
            <a:endParaRPr lang="en-US"/>
          </a:p>
        </p:txBody>
      </p:sp>
      <p:sp>
        <p:nvSpPr>
          <p:cNvPr id="6" name="Footer Placeholder 5">
            <a:extLst>
              <a:ext uri="{FF2B5EF4-FFF2-40B4-BE49-F238E27FC236}">
                <a16:creationId xmlns:a16="http://schemas.microsoft.com/office/drawing/2014/main" id="{9735CC45-26C7-FEF1-E1C5-B5775E4D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B0DAB-ADFF-02FA-B1BC-25C70FEE8A88}"/>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88460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B54B7-F88C-1D8B-99F4-1BF2FBF1E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A97F5-7D93-2EAC-D636-537C1312C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89A54-E704-B46E-5605-B157737A2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08E5-71C7-D042-BEFD-6FED185F1CAB}" type="datetimeFigureOut">
              <a:rPr lang="en-US" smtClean="0"/>
              <a:t>2/23/23</a:t>
            </a:fld>
            <a:endParaRPr lang="en-US"/>
          </a:p>
        </p:txBody>
      </p:sp>
      <p:sp>
        <p:nvSpPr>
          <p:cNvPr id="5" name="Footer Placeholder 4">
            <a:extLst>
              <a:ext uri="{FF2B5EF4-FFF2-40B4-BE49-F238E27FC236}">
                <a16:creationId xmlns:a16="http://schemas.microsoft.com/office/drawing/2014/main" id="{F97B5C1F-1A37-8E27-C3D2-9BC680ACA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C9BB8-61EA-1560-4BAB-78C0CE7BB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137F1-772E-5440-AE68-B8CAD1103F19}" type="slidenum">
              <a:rPr lang="en-US" smtClean="0"/>
              <a:t>‹#›</a:t>
            </a:fld>
            <a:endParaRPr lang="en-US"/>
          </a:p>
        </p:txBody>
      </p:sp>
    </p:spTree>
    <p:extLst>
      <p:ext uri="{BB962C8B-B14F-4D97-AF65-F5344CB8AC3E}">
        <p14:creationId xmlns:p14="http://schemas.microsoft.com/office/powerpoint/2010/main" val="162640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outdoor&#10;&#10;Description automatically generated">
            <a:extLst>
              <a:ext uri="{FF2B5EF4-FFF2-40B4-BE49-F238E27FC236}">
                <a16:creationId xmlns:a16="http://schemas.microsoft.com/office/drawing/2014/main" id="{3C93CC15-936D-BB66-4FEE-3E6EB8022F54}"/>
              </a:ext>
            </a:extLst>
          </p:cNvPr>
          <p:cNvPicPr>
            <a:picLocks noChangeAspect="1"/>
          </p:cNvPicPr>
          <p:nvPr/>
        </p:nvPicPr>
        <p:blipFill rotWithShape="1">
          <a:blip r:embed="rId3">
            <a:alphaModFix amt="50000"/>
          </a:blip>
          <a:srcRect t="4284" b="18252"/>
          <a:stretch/>
        </p:blipFill>
        <p:spPr>
          <a:xfrm>
            <a:off x="0" y="0"/>
            <a:ext cx="12192000" cy="7555424"/>
          </a:xfrm>
          <a:prstGeom prst="rect">
            <a:avLst/>
          </a:prstGeom>
        </p:spPr>
      </p:pic>
      <p:sp>
        <p:nvSpPr>
          <p:cNvPr id="2" name="Title 1">
            <a:extLst>
              <a:ext uri="{FF2B5EF4-FFF2-40B4-BE49-F238E27FC236}">
                <a16:creationId xmlns:a16="http://schemas.microsoft.com/office/drawing/2014/main" id="{2020DBAF-B5C9-3A03-D1CE-AAEF077B0BDD}"/>
              </a:ext>
            </a:extLst>
          </p:cNvPr>
          <p:cNvSpPr>
            <a:spLocks noGrp="1"/>
          </p:cNvSpPr>
          <p:nvPr>
            <p:ph type="ctrTitle"/>
          </p:nvPr>
        </p:nvSpPr>
        <p:spPr>
          <a:xfrm>
            <a:off x="1984979" y="1185809"/>
            <a:ext cx="8222042" cy="2598028"/>
          </a:xfrm>
          <a:solidFill>
            <a:schemeClr val="bg1">
              <a:lumMod val="95000"/>
              <a:alpha val="78823"/>
            </a:schemeClr>
          </a:solidFill>
          <a:ln w="38100">
            <a:solidFill>
              <a:schemeClr val="tx1"/>
            </a:solidFill>
          </a:ln>
        </p:spPr>
        <p:txBody>
          <a:bodyPr anchor="ctr">
            <a:normAutofit/>
          </a:bodyPr>
          <a:lstStyle/>
          <a:p>
            <a:r>
              <a:rPr lang="en-US" sz="5400" dirty="0">
                <a:latin typeface="Lato" panose="020F0502020204030203" pitchFamily="34" charset="77"/>
                <a:cs typeface="Calibri" panose="020F0502020204030204" pitchFamily="34" charset="0"/>
              </a:rPr>
              <a:t>Timing the Stock Market</a:t>
            </a:r>
            <a:br>
              <a:rPr lang="en-US" sz="5400" dirty="0">
                <a:latin typeface="Lato" panose="020F0502020204030203" pitchFamily="34" charset="77"/>
                <a:cs typeface="Calibri" panose="020F0502020204030204" pitchFamily="34" charset="0"/>
              </a:rPr>
            </a:br>
            <a:r>
              <a:rPr lang="en-US" sz="5400" dirty="0">
                <a:latin typeface="Lato" panose="020F0502020204030203" pitchFamily="34" charset="77"/>
                <a:cs typeface="Calibri" panose="020F0502020204030204" pitchFamily="34" charset="0"/>
              </a:rPr>
              <a:t>with </a:t>
            </a:r>
            <a:br>
              <a:rPr lang="en-US" sz="5400" dirty="0">
                <a:latin typeface="Lato" panose="020F0502020204030203" pitchFamily="34" charset="77"/>
                <a:cs typeface="Calibri" panose="020F0502020204030204" pitchFamily="34" charset="0"/>
              </a:rPr>
            </a:br>
            <a:r>
              <a:rPr lang="en-US" sz="5400" dirty="0">
                <a:latin typeface="Lato" panose="020F0502020204030203" pitchFamily="34" charset="77"/>
                <a:cs typeface="Calibri" panose="020F0502020204030204" pitchFamily="34" charset="0"/>
              </a:rPr>
              <a:t>Members of Congress</a:t>
            </a:r>
          </a:p>
        </p:txBody>
      </p:sp>
      <p:sp>
        <p:nvSpPr>
          <p:cNvPr id="3" name="Subtitle 2">
            <a:extLst>
              <a:ext uri="{FF2B5EF4-FFF2-40B4-BE49-F238E27FC236}">
                <a16:creationId xmlns:a16="http://schemas.microsoft.com/office/drawing/2014/main" id="{05E141B1-1313-8DE9-8E56-6139A65BBC2D}"/>
              </a:ext>
            </a:extLst>
          </p:cNvPr>
          <p:cNvSpPr>
            <a:spLocks noGrp="1"/>
          </p:cNvSpPr>
          <p:nvPr>
            <p:ph type="subTitle" idx="1"/>
          </p:nvPr>
        </p:nvSpPr>
        <p:spPr>
          <a:xfrm>
            <a:off x="3461761" y="4555121"/>
            <a:ext cx="5167717" cy="1520727"/>
          </a:xfrm>
          <a:solidFill>
            <a:schemeClr val="bg1">
              <a:lumMod val="95000"/>
              <a:alpha val="79249"/>
            </a:schemeClr>
          </a:solidFill>
          <a:ln w="38100">
            <a:solidFill>
              <a:schemeClr val="tx1"/>
            </a:solidFill>
          </a:ln>
        </p:spPr>
        <p:txBody>
          <a:bodyPr anchor="ctr">
            <a:normAutofit/>
          </a:bodyPr>
          <a:lstStyle/>
          <a:p>
            <a:r>
              <a:rPr lang="en-US" dirty="0">
                <a:solidFill>
                  <a:schemeClr val="tx1">
                    <a:alpha val="74745"/>
                  </a:schemeClr>
                </a:solidFill>
                <a:latin typeface="Lato" panose="020F0502020204030203" pitchFamily="34" charset="77"/>
                <a:cs typeface="Calibri" panose="020F0502020204030204" pitchFamily="34" charset="0"/>
              </a:rPr>
              <a:t>NYC Data Science Academy – R Project</a:t>
            </a:r>
            <a:endParaRPr lang="en-US" sz="1050" dirty="0">
              <a:solidFill>
                <a:schemeClr val="tx1">
                  <a:alpha val="74745"/>
                </a:schemeClr>
              </a:solidFill>
              <a:latin typeface="Lato" panose="020F0502020204030203" pitchFamily="34" charset="7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February 24</a:t>
            </a:r>
            <a:r>
              <a:rPr kumimoji="0" lang="en-US" sz="1800" b="0" i="0" u="none" strike="noStrike" kern="1200" cap="none" spc="0" normalizeH="0" baseline="30000" noProof="0" dirty="0">
                <a:ln>
                  <a:noFill/>
                </a:ln>
                <a:solidFill>
                  <a:prstClr val="black">
                    <a:alpha val="70061"/>
                  </a:prstClr>
                </a:solidFill>
                <a:effectLst/>
                <a:uLnTx/>
                <a:uFillTx/>
                <a:latin typeface="Lato" panose="020F0502020204030203" pitchFamily="34" charset="77"/>
                <a:cs typeface="Calibri" panose="020F0502020204030204" pitchFamily="34" charset="0"/>
              </a:rPr>
              <a:t>th</a:t>
            </a: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Brian Ralston</a:t>
            </a:r>
            <a:endParaRPr lang="en-US" dirty="0">
              <a:solidFill>
                <a:schemeClr val="tx1">
                  <a:alpha val="74745"/>
                </a:schemeClr>
              </a:solidFill>
              <a:latin typeface="Lato" panose="020F0502020204030203" pitchFamily="34" charset="77"/>
              <a:cs typeface="Calibri" panose="020F0502020204030204" pitchFamily="34" charset="0"/>
            </a:endParaRPr>
          </a:p>
        </p:txBody>
      </p:sp>
    </p:spTree>
    <p:extLst>
      <p:ext uri="{BB962C8B-B14F-4D97-AF65-F5344CB8AC3E}">
        <p14:creationId xmlns:p14="http://schemas.microsoft.com/office/powerpoint/2010/main" val="42356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6A3308C9-CC94-0321-AB20-F77EB3947BAA}"/>
              </a:ext>
            </a:extLst>
          </p:cNvPr>
          <p:cNvPicPr>
            <a:picLocks noChangeAspect="1"/>
          </p:cNvPicPr>
          <p:nvPr/>
        </p:nvPicPr>
        <p:blipFill>
          <a:blip r:embed="rId3"/>
          <a:stretch>
            <a:fillRect/>
          </a:stretch>
        </p:blipFill>
        <p:spPr>
          <a:xfrm>
            <a:off x="-1" y="-5467"/>
            <a:ext cx="7975054" cy="6863467"/>
          </a:xfrm>
          <a:prstGeom prst="rect">
            <a:avLst/>
          </a:prstGeom>
        </p:spPr>
      </p:pic>
    </p:spTree>
    <p:extLst>
      <p:ext uri="{BB962C8B-B14F-4D97-AF65-F5344CB8AC3E}">
        <p14:creationId xmlns:p14="http://schemas.microsoft.com/office/powerpoint/2010/main" val="278736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7748380-2D82-B65E-44D4-8786D5A908D1}"/>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405660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80635806-8EBD-7647-FE55-6E9C819193D7}"/>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78736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447EC89-6316-E38B-34DC-2288C38151F9}"/>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394811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1E443-53D7-47E8-486D-B303225C1BFF}"/>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Sectors</a:t>
            </a:r>
          </a:p>
        </p:txBody>
      </p:sp>
      <p:pic>
        <p:nvPicPr>
          <p:cNvPr id="4" name="Picture 3" descr="Chart, bar chart, funnel chart&#10;&#10;Description automatically generated">
            <a:extLst>
              <a:ext uri="{FF2B5EF4-FFF2-40B4-BE49-F238E27FC236}">
                <a16:creationId xmlns:a16="http://schemas.microsoft.com/office/drawing/2014/main" id="{9A98283B-5D4C-4D9B-F1D3-6F99528524EC}"/>
              </a:ext>
            </a:extLst>
          </p:cNvPr>
          <p:cNvPicPr>
            <a:picLocks noChangeAspect="1"/>
          </p:cNvPicPr>
          <p:nvPr/>
        </p:nvPicPr>
        <p:blipFill>
          <a:blip r:embed="rId3"/>
          <a:stretch>
            <a:fillRect/>
          </a:stretch>
        </p:blipFill>
        <p:spPr>
          <a:xfrm>
            <a:off x="2887269" y="1047262"/>
            <a:ext cx="6417461" cy="5522976"/>
          </a:xfrm>
          <a:prstGeom prst="rect">
            <a:avLst/>
          </a:prstGeom>
        </p:spPr>
      </p:pic>
    </p:spTree>
    <p:extLst>
      <p:ext uri="{BB962C8B-B14F-4D97-AF65-F5344CB8AC3E}">
        <p14:creationId xmlns:p14="http://schemas.microsoft.com/office/powerpoint/2010/main" val="405047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E099A93-6F36-C009-B1D2-B371A5211DBC}"/>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329060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3F446332-4B73-99F4-7059-440922A6A7CE}"/>
              </a:ext>
            </a:extLst>
          </p:cNvPr>
          <p:cNvPicPr>
            <a:picLocks noChangeAspect="1"/>
          </p:cNvPicPr>
          <p:nvPr/>
        </p:nvPicPr>
        <p:blipFill>
          <a:blip r:embed="rId2"/>
          <a:stretch>
            <a:fillRect/>
          </a:stretch>
        </p:blipFill>
        <p:spPr>
          <a:xfrm>
            <a:off x="2352431" y="734189"/>
            <a:ext cx="6099048" cy="5248945"/>
          </a:xfrm>
          <a:prstGeom prst="rect">
            <a:avLst/>
          </a:prstGeom>
        </p:spPr>
      </p:pic>
    </p:spTree>
    <p:extLst>
      <p:ext uri="{BB962C8B-B14F-4D97-AF65-F5344CB8AC3E}">
        <p14:creationId xmlns:p14="http://schemas.microsoft.com/office/powerpoint/2010/main" val="279786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56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11C78EF8-CFED-B996-EB1B-DB97FEFA81F3}"/>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75492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297B69F0-9E24-57D8-61EC-C3BC7B4A58C3}"/>
              </a:ext>
            </a:extLst>
          </p:cNvPr>
          <p:cNvPicPr>
            <a:picLocks noChangeAspect="1"/>
          </p:cNvPicPr>
          <p:nvPr/>
        </p:nvPicPr>
        <p:blipFill>
          <a:blip r:embed="rId3"/>
          <a:stretch>
            <a:fillRect/>
          </a:stretch>
        </p:blipFill>
        <p:spPr>
          <a:xfrm>
            <a:off x="2113916" y="3901"/>
            <a:ext cx="7964168" cy="6854099"/>
          </a:xfrm>
          <a:prstGeom prst="rect">
            <a:avLst/>
          </a:prstGeom>
        </p:spPr>
      </p:pic>
      <p:pic>
        <p:nvPicPr>
          <p:cNvPr id="36" name="Graphic 35">
            <a:extLst>
              <a:ext uri="{FF2B5EF4-FFF2-40B4-BE49-F238E27FC236}">
                <a16:creationId xmlns:a16="http://schemas.microsoft.com/office/drawing/2014/main" id="{A7DD3605-5972-7C0F-CAE9-CC88D1E1D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6635" y="6051367"/>
            <a:ext cx="914400" cy="914400"/>
          </a:xfrm>
          <a:prstGeom prst="rect">
            <a:avLst/>
          </a:prstGeom>
        </p:spPr>
      </p:pic>
      <p:pic>
        <p:nvPicPr>
          <p:cNvPr id="38" name="Graphic 37">
            <a:extLst>
              <a:ext uri="{FF2B5EF4-FFF2-40B4-BE49-F238E27FC236}">
                <a16:creationId xmlns:a16="http://schemas.microsoft.com/office/drawing/2014/main" id="{DB26F190-180C-12A6-4278-EA4B6FE53A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9137" y="6051367"/>
            <a:ext cx="914400" cy="914400"/>
          </a:xfrm>
          <a:prstGeom prst="rect">
            <a:avLst/>
          </a:prstGeom>
        </p:spPr>
      </p:pic>
      <p:pic>
        <p:nvPicPr>
          <p:cNvPr id="39" name="Graphic 38">
            <a:extLst>
              <a:ext uri="{FF2B5EF4-FFF2-40B4-BE49-F238E27FC236}">
                <a16:creationId xmlns:a16="http://schemas.microsoft.com/office/drawing/2014/main" id="{876DCD02-1DB7-85CA-7709-2B6A30585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133" y="6051367"/>
            <a:ext cx="914400" cy="914400"/>
          </a:xfrm>
          <a:prstGeom prst="rect">
            <a:avLst/>
          </a:prstGeom>
        </p:spPr>
      </p:pic>
      <p:pic>
        <p:nvPicPr>
          <p:cNvPr id="40" name="Graphic 39">
            <a:extLst>
              <a:ext uri="{FF2B5EF4-FFF2-40B4-BE49-F238E27FC236}">
                <a16:creationId xmlns:a16="http://schemas.microsoft.com/office/drawing/2014/main" id="{EBD50051-56A5-DD13-2FC9-EB0435DC3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631" y="6051367"/>
            <a:ext cx="914400" cy="914400"/>
          </a:xfrm>
          <a:prstGeom prst="rect">
            <a:avLst/>
          </a:prstGeom>
        </p:spPr>
      </p:pic>
      <p:pic>
        <p:nvPicPr>
          <p:cNvPr id="41" name="Graphic 40">
            <a:extLst>
              <a:ext uri="{FF2B5EF4-FFF2-40B4-BE49-F238E27FC236}">
                <a16:creationId xmlns:a16="http://schemas.microsoft.com/office/drawing/2014/main" id="{DE152A30-C148-623C-108F-67A2944772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9129" y="6051367"/>
            <a:ext cx="914400" cy="914400"/>
          </a:xfrm>
          <a:prstGeom prst="rect">
            <a:avLst/>
          </a:prstGeom>
        </p:spPr>
      </p:pic>
      <p:pic>
        <p:nvPicPr>
          <p:cNvPr id="42" name="Graphic 41">
            <a:extLst>
              <a:ext uri="{FF2B5EF4-FFF2-40B4-BE49-F238E27FC236}">
                <a16:creationId xmlns:a16="http://schemas.microsoft.com/office/drawing/2014/main" id="{A4CF2DD6-8845-7697-5BA3-3932EAAFA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7239" y="6051367"/>
            <a:ext cx="914400" cy="914400"/>
          </a:xfrm>
          <a:prstGeom prst="rect">
            <a:avLst/>
          </a:prstGeom>
        </p:spPr>
      </p:pic>
      <p:pic>
        <p:nvPicPr>
          <p:cNvPr id="43" name="Graphic 42">
            <a:extLst>
              <a:ext uri="{FF2B5EF4-FFF2-40B4-BE49-F238E27FC236}">
                <a16:creationId xmlns:a16="http://schemas.microsoft.com/office/drawing/2014/main" id="{469D8A4C-FED7-8876-D3DE-3DC69BF19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4737" y="6051367"/>
            <a:ext cx="914400" cy="914400"/>
          </a:xfrm>
          <a:prstGeom prst="rect">
            <a:avLst/>
          </a:prstGeom>
        </p:spPr>
      </p:pic>
      <p:pic>
        <p:nvPicPr>
          <p:cNvPr id="45" name="Graphic 44">
            <a:extLst>
              <a:ext uri="{FF2B5EF4-FFF2-40B4-BE49-F238E27FC236}">
                <a16:creationId xmlns:a16="http://schemas.microsoft.com/office/drawing/2014/main" id="{C48186EA-3CED-FB2E-8C14-285A52418F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5585" y="6051367"/>
            <a:ext cx="914400" cy="914400"/>
          </a:xfrm>
          <a:prstGeom prst="rect">
            <a:avLst/>
          </a:prstGeom>
        </p:spPr>
      </p:pic>
      <p:pic>
        <p:nvPicPr>
          <p:cNvPr id="46" name="Graphic 45">
            <a:extLst>
              <a:ext uri="{FF2B5EF4-FFF2-40B4-BE49-F238E27FC236}">
                <a16:creationId xmlns:a16="http://schemas.microsoft.com/office/drawing/2014/main" id="{4DBDBD5B-E224-23A2-CC21-1438D049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3083" y="6051367"/>
            <a:ext cx="914400" cy="914400"/>
          </a:xfrm>
          <a:prstGeom prst="rect">
            <a:avLst/>
          </a:prstGeom>
        </p:spPr>
      </p:pic>
      <p:pic>
        <p:nvPicPr>
          <p:cNvPr id="47" name="Graphic 46">
            <a:extLst>
              <a:ext uri="{FF2B5EF4-FFF2-40B4-BE49-F238E27FC236}">
                <a16:creationId xmlns:a16="http://schemas.microsoft.com/office/drawing/2014/main" id="{F4E7E7DD-888B-4230-AE13-AB9ABEC06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931" y="6051367"/>
            <a:ext cx="914400" cy="914400"/>
          </a:xfrm>
          <a:prstGeom prst="rect">
            <a:avLst/>
          </a:prstGeom>
        </p:spPr>
      </p:pic>
    </p:spTree>
    <p:extLst>
      <p:ext uri="{BB962C8B-B14F-4D97-AF65-F5344CB8AC3E}">
        <p14:creationId xmlns:p14="http://schemas.microsoft.com/office/powerpoint/2010/main" val="347822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40"/>
                                        </p:tgtEl>
                                        <p:attrNameLst>
                                          <p:attrName>style.visibility</p:attrName>
                                        </p:attrNameLst>
                                      </p:cBhvr>
                                      <p:to>
                                        <p:strVal val="visible"/>
                                      </p:to>
                                    </p:set>
                                    <p:animEffect transition="in" filter="dissolve">
                                      <p:cBhvr>
                                        <p:cTn id="11" dur="500"/>
                                        <p:tgtEl>
                                          <p:spTgt spid="40"/>
                                        </p:tgtEl>
                                      </p:cBhvr>
                                    </p:animEffect>
                                  </p:childTnLst>
                                </p:cTn>
                              </p:par>
                            </p:childTnLst>
                          </p:cTn>
                        </p:par>
                        <p:par>
                          <p:cTn id="12" fill="hold">
                            <p:stCondLst>
                              <p:cond delay="3000"/>
                            </p:stCondLst>
                            <p:childTnLst>
                              <p:par>
                                <p:cTn id="13" presetID="9" presetClass="entr" presetSubtype="0" fill="hold" nodeType="afterEffect">
                                  <p:stCondLst>
                                    <p:cond delay="200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childTnLst>
                          </p:cTn>
                        </p:par>
                        <p:par>
                          <p:cTn id="16" fill="hold">
                            <p:stCondLst>
                              <p:cond delay="5500"/>
                            </p:stCondLst>
                            <p:childTnLst>
                              <p:par>
                                <p:cTn id="17" presetID="9" presetClass="entr" presetSubtype="0" fill="hold" nodeType="afterEffect">
                                  <p:stCondLst>
                                    <p:cond delay="200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childTnLst>
                          </p:cTn>
                        </p:par>
                        <p:par>
                          <p:cTn id="20" fill="hold">
                            <p:stCondLst>
                              <p:cond delay="8000"/>
                            </p:stCondLst>
                            <p:childTnLst>
                              <p:par>
                                <p:cTn id="21" presetID="9" presetClass="entr" presetSubtype="0" fill="hold" nodeType="afterEffect">
                                  <p:stCondLst>
                                    <p:cond delay="200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par>
                          <p:cTn id="29" fill="hold">
                            <p:stCondLst>
                              <p:cond delay="500"/>
                            </p:stCondLst>
                            <p:childTnLst>
                              <p:par>
                                <p:cTn id="30" presetID="9" presetClass="entr" presetSubtype="0" fill="hold" nodeType="after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par>
                          <p:cTn id="33" fill="hold">
                            <p:stCondLst>
                              <p:cond delay="3000"/>
                            </p:stCondLst>
                            <p:childTnLst>
                              <p:par>
                                <p:cTn id="34" presetID="9" presetClass="entr" presetSubtype="0" fill="hold" nodeType="afterEffect">
                                  <p:stCondLst>
                                    <p:cond delay="2000"/>
                                  </p:stCondLst>
                                  <p:childTnLst>
                                    <p:set>
                                      <p:cBhvr>
                                        <p:cTn id="35" dur="1" fill="hold">
                                          <p:stCondLst>
                                            <p:cond delay="0"/>
                                          </p:stCondLst>
                                        </p:cTn>
                                        <p:tgtEl>
                                          <p:spTgt spid="45"/>
                                        </p:tgtEl>
                                        <p:attrNameLst>
                                          <p:attrName>style.visibility</p:attrName>
                                        </p:attrNameLst>
                                      </p:cBhvr>
                                      <p:to>
                                        <p:strVal val="visible"/>
                                      </p:to>
                                    </p:set>
                                    <p:animEffect transition="in" filter="dissolve">
                                      <p:cBhvr>
                                        <p:cTn id="36" dur="500"/>
                                        <p:tgtEl>
                                          <p:spTgt spid="45"/>
                                        </p:tgtEl>
                                      </p:cBhvr>
                                    </p:animEffect>
                                  </p:childTnLst>
                                </p:cTn>
                              </p:par>
                            </p:childTnLst>
                          </p:cTn>
                        </p:par>
                        <p:par>
                          <p:cTn id="37" fill="hold">
                            <p:stCondLst>
                              <p:cond delay="5500"/>
                            </p:stCondLst>
                            <p:childTnLst>
                              <p:par>
                                <p:cTn id="38" presetID="9" presetClass="entr" presetSubtype="0" fill="hold" nodeType="afterEffect">
                                  <p:stCondLst>
                                    <p:cond delay="200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par>
                          <p:cTn id="41" fill="hold">
                            <p:stCondLst>
                              <p:cond delay="8000"/>
                            </p:stCondLst>
                            <p:childTnLst>
                              <p:par>
                                <p:cTn id="42" presetID="9" presetClass="entr" presetSubtype="0" fill="hold" nodeType="afterEffect">
                                  <p:stCondLst>
                                    <p:cond delay="200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olls of Newspaper">
            <a:extLst>
              <a:ext uri="{FF2B5EF4-FFF2-40B4-BE49-F238E27FC236}">
                <a16:creationId xmlns:a16="http://schemas.microsoft.com/office/drawing/2014/main" id="{07AC72DF-5D4C-4C2F-B5D1-4C801EF4E6E1}"/>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8" name="Picture 7">
            <a:extLst>
              <a:ext uri="{FF2B5EF4-FFF2-40B4-BE49-F238E27FC236}">
                <a16:creationId xmlns:a16="http://schemas.microsoft.com/office/drawing/2014/main" id="{E612EEB7-8DA7-40C5-74DB-E24B348C3BC6}"/>
              </a:ext>
            </a:extLst>
          </p:cNvPr>
          <p:cNvPicPr>
            <a:picLocks noChangeAspect="1"/>
          </p:cNvPicPr>
          <p:nvPr/>
        </p:nvPicPr>
        <p:blipFill>
          <a:blip r:embed="rId4"/>
          <a:stretch>
            <a:fillRect/>
          </a:stretch>
        </p:blipFill>
        <p:spPr>
          <a:xfrm>
            <a:off x="3997672" y="1074579"/>
            <a:ext cx="4881901" cy="3894376"/>
          </a:xfrm>
          <a:prstGeom prst="rect">
            <a:avLst/>
          </a:prstGeom>
          <a:ln w="38100">
            <a:solidFill>
              <a:srgbClr val="1D9BF0"/>
            </a:solidFill>
          </a:ln>
        </p:spPr>
      </p:pic>
      <p:pic>
        <p:nvPicPr>
          <p:cNvPr id="2" name="Picture 1">
            <a:extLst>
              <a:ext uri="{FF2B5EF4-FFF2-40B4-BE49-F238E27FC236}">
                <a16:creationId xmlns:a16="http://schemas.microsoft.com/office/drawing/2014/main" id="{CE32E77B-BB5C-AB21-8708-DD3E0940F9B6}"/>
              </a:ext>
            </a:extLst>
          </p:cNvPr>
          <p:cNvPicPr>
            <a:picLocks noChangeAspect="1"/>
          </p:cNvPicPr>
          <p:nvPr/>
        </p:nvPicPr>
        <p:blipFill>
          <a:blip r:embed="rId5"/>
          <a:stretch>
            <a:fillRect/>
          </a:stretch>
        </p:blipFill>
        <p:spPr>
          <a:xfrm>
            <a:off x="284709" y="134056"/>
            <a:ext cx="4658908" cy="2518329"/>
          </a:xfrm>
          <a:prstGeom prst="rect">
            <a:avLst/>
          </a:prstGeom>
          <a:ln w="38100">
            <a:solidFill>
              <a:srgbClr val="1D9BF0"/>
            </a:solidFill>
          </a:ln>
        </p:spPr>
      </p:pic>
      <p:pic>
        <p:nvPicPr>
          <p:cNvPr id="3" name="Picture 2">
            <a:extLst>
              <a:ext uri="{FF2B5EF4-FFF2-40B4-BE49-F238E27FC236}">
                <a16:creationId xmlns:a16="http://schemas.microsoft.com/office/drawing/2014/main" id="{CCECE579-0014-1666-1DB7-B9C012E5A3DA}"/>
              </a:ext>
            </a:extLst>
          </p:cNvPr>
          <p:cNvPicPr>
            <a:picLocks noChangeAspect="1"/>
          </p:cNvPicPr>
          <p:nvPr/>
        </p:nvPicPr>
        <p:blipFill>
          <a:blip r:embed="rId6"/>
          <a:stretch>
            <a:fillRect/>
          </a:stretch>
        </p:blipFill>
        <p:spPr>
          <a:xfrm>
            <a:off x="8564906" y="0"/>
            <a:ext cx="3640107" cy="3961474"/>
          </a:xfrm>
          <a:prstGeom prst="rect">
            <a:avLst/>
          </a:prstGeom>
          <a:ln w="38100">
            <a:solidFill>
              <a:srgbClr val="1D9BF0"/>
            </a:solidFill>
          </a:ln>
        </p:spPr>
      </p:pic>
      <p:pic>
        <p:nvPicPr>
          <p:cNvPr id="4" name="Picture 3">
            <a:extLst>
              <a:ext uri="{FF2B5EF4-FFF2-40B4-BE49-F238E27FC236}">
                <a16:creationId xmlns:a16="http://schemas.microsoft.com/office/drawing/2014/main" id="{27D668BE-44BF-1A56-60B1-BE21DF1B2514}"/>
              </a:ext>
            </a:extLst>
          </p:cNvPr>
          <p:cNvPicPr>
            <a:picLocks noChangeAspect="1"/>
          </p:cNvPicPr>
          <p:nvPr/>
        </p:nvPicPr>
        <p:blipFill>
          <a:blip r:embed="rId7"/>
          <a:stretch>
            <a:fillRect/>
          </a:stretch>
        </p:blipFill>
        <p:spPr>
          <a:xfrm>
            <a:off x="540620" y="3812655"/>
            <a:ext cx="5555830" cy="2735612"/>
          </a:xfrm>
          <a:prstGeom prst="rect">
            <a:avLst/>
          </a:prstGeom>
          <a:ln w="38100">
            <a:solidFill>
              <a:srgbClr val="1D9BF0"/>
            </a:solidFill>
          </a:ln>
        </p:spPr>
      </p:pic>
      <p:pic>
        <p:nvPicPr>
          <p:cNvPr id="5" name="Picture 4">
            <a:extLst>
              <a:ext uri="{FF2B5EF4-FFF2-40B4-BE49-F238E27FC236}">
                <a16:creationId xmlns:a16="http://schemas.microsoft.com/office/drawing/2014/main" id="{EAA5E61D-7382-37C3-F28B-D1F3DCE32BC1}"/>
              </a:ext>
            </a:extLst>
          </p:cNvPr>
          <p:cNvPicPr>
            <a:picLocks noChangeAspect="1"/>
          </p:cNvPicPr>
          <p:nvPr/>
        </p:nvPicPr>
        <p:blipFill>
          <a:blip r:embed="rId8"/>
          <a:stretch>
            <a:fillRect/>
          </a:stretch>
        </p:blipFill>
        <p:spPr>
          <a:xfrm>
            <a:off x="6950706" y="2698724"/>
            <a:ext cx="4731378" cy="4104812"/>
          </a:xfrm>
          <a:prstGeom prst="rect">
            <a:avLst/>
          </a:prstGeom>
          <a:ln w="38100">
            <a:solidFill>
              <a:srgbClr val="1D9BF0"/>
            </a:solidFill>
          </a:ln>
        </p:spPr>
      </p:pic>
      <p:pic>
        <p:nvPicPr>
          <p:cNvPr id="7" name="Picture 6">
            <a:extLst>
              <a:ext uri="{FF2B5EF4-FFF2-40B4-BE49-F238E27FC236}">
                <a16:creationId xmlns:a16="http://schemas.microsoft.com/office/drawing/2014/main" id="{9BA82922-FBE5-E182-14C6-FFB0E7A96869}"/>
              </a:ext>
            </a:extLst>
          </p:cNvPr>
          <p:cNvPicPr>
            <a:picLocks noChangeAspect="1"/>
          </p:cNvPicPr>
          <p:nvPr/>
        </p:nvPicPr>
        <p:blipFill>
          <a:blip r:embed="rId9"/>
          <a:stretch>
            <a:fillRect/>
          </a:stretch>
        </p:blipFill>
        <p:spPr>
          <a:xfrm>
            <a:off x="4356154" y="78753"/>
            <a:ext cx="3088399" cy="3285641"/>
          </a:xfrm>
          <a:prstGeom prst="rect">
            <a:avLst/>
          </a:prstGeom>
          <a:ln w="38100">
            <a:solidFill>
              <a:srgbClr val="1D9BF0"/>
            </a:solidFill>
          </a:ln>
        </p:spPr>
      </p:pic>
      <p:pic>
        <p:nvPicPr>
          <p:cNvPr id="9" name="Picture 8">
            <a:extLst>
              <a:ext uri="{FF2B5EF4-FFF2-40B4-BE49-F238E27FC236}">
                <a16:creationId xmlns:a16="http://schemas.microsoft.com/office/drawing/2014/main" id="{625D9B2D-5087-6D64-117D-513021A12CC7}"/>
              </a:ext>
            </a:extLst>
          </p:cNvPr>
          <p:cNvPicPr>
            <a:picLocks noChangeAspect="1"/>
          </p:cNvPicPr>
          <p:nvPr/>
        </p:nvPicPr>
        <p:blipFill>
          <a:blip r:embed="rId10"/>
          <a:stretch>
            <a:fillRect/>
          </a:stretch>
        </p:blipFill>
        <p:spPr>
          <a:xfrm>
            <a:off x="5850034" y="1651696"/>
            <a:ext cx="3589715" cy="4106915"/>
          </a:xfrm>
          <a:prstGeom prst="rect">
            <a:avLst/>
          </a:prstGeom>
          <a:ln w="38100">
            <a:solidFill>
              <a:srgbClr val="1D9BF0"/>
            </a:solidFill>
          </a:ln>
        </p:spPr>
      </p:pic>
      <p:pic>
        <p:nvPicPr>
          <p:cNvPr id="13" name="Picture 12">
            <a:extLst>
              <a:ext uri="{FF2B5EF4-FFF2-40B4-BE49-F238E27FC236}">
                <a16:creationId xmlns:a16="http://schemas.microsoft.com/office/drawing/2014/main" id="{7357ED08-6B62-1434-1B4E-F4FFDBD3260C}"/>
              </a:ext>
            </a:extLst>
          </p:cNvPr>
          <p:cNvPicPr>
            <a:picLocks noChangeAspect="1"/>
          </p:cNvPicPr>
          <p:nvPr/>
        </p:nvPicPr>
        <p:blipFill rotWithShape="1">
          <a:blip r:embed="rId11"/>
          <a:srcRect t="2272" b="1"/>
          <a:stretch/>
        </p:blipFill>
        <p:spPr>
          <a:xfrm>
            <a:off x="1355" y="0"/>
            <a:ext cx="5092870" cy="3970087"/>
          </a:xfrm>
          <a:prstGeom prst="rect">
            <a:avLst/>
          </a:prstGeom>
          <a:ln w="38100">
            <a:solidFill>
              <a:srgbClr val="1D9BF0"/>
            </a:solidFill>
          </a:ln>
        </p:spPr>
      </p:pic>
      <p:pic>
        <p:nvPicPr>
          <p:cNvPr id="14" name="Picture 13">
            <a:extLst>
              <a:ext uri="{FF2B5EF4-FFF2-40B4-BE49-F238E27FC236}">
                <a16:creationId xmlns:a16="http://schemas.microsoft.com/office/drawing/2014/main" id="{FB48F4AF-62C9-1F39-F164-46E6DD983A72}"/>
              </a:ext>
            </a:extLst>
          </p:cNvPr>
          <p:cNvPicPr>
            <a:picLocks noChangeAspect="1"/>
          </p:cNvPicPr>
          <p:nvPr/>
        </p:nvPicPr>
        <p:blipFill>
          <a:blip r:embed="rId12"/>
          <a:stretch>
            <a:fillRect/>
          </a:stretch>
        </p:blipFill>
        <p:spPr>
          <a:xfrm>
            <a:off x="6538480" y="709457"/>
            <a:ext cx="5555830" cy="5838810"/>
          </a:xfrm>
          <a:prstGeom prst="rect">
            <a:avLst/>
          </a:prstGeom>
          <a:ln w="38100">
            <a:solidFill>
              <a:srgbClr val="1D9BF0"/>
            </a:solidFill>
          </a:ln>
        </p:spPr>
      </p:pic>
    </p:spTree>
    <p:extLst>
      <p:ext uri="{BB962C8B-B14F-4D97-AF65-F5344CB8AC3E}">
        <p14:creationId xmlns:p14="http://schemas.microsoft.com/office/powerpoint/2010/main" val="7162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7500"/>
                            </p:stCondLst>
                            <p:childTnLst>
                              <p:par>
                                <p:cTn id="17" presetID="9" presetClass="entr" presetSubtype="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1000"/>
                            </p:stCondLst>
                            <p:childTnLst>
                              <p:par>
                                <p:cTn id="21" presetID="9" presetClass="entr" presetSubtype="0" fill="hold" nodeType="afterEffect">
                                  <p:stCondLst>
                                    <p:cond delay="3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14500"/>
                            </p:stCondLst>
                            <p:childTnLst>
                              <p:par>
                                <p:cTn id="25" presetID="9" presetClass="entr" presetSubtype="0" fill="hold" nodeType="afterEffect">
                                  <p:stCondLst>
                                    <p:cond delay="300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par>
                          <p:cTn id="28" fill="hold">
                            <p:stCondLst>
                              <p:cond delay="18000"/>
                            </p:stCondLst>
                            <p:childTnLst>
                              <p:par>
                                <p:cTn id="29" presetID="9" presetClass="entr" presetSubtype="0" fill="hold" nodeType="afterEffect">
                                  <p:stCondLst>
                                    <p:cond delay="300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par>
                          <p:cTn id="37" fill="hold">
                            <p:stCondLst>
                              <p:cond delay="500"/>
                            </p:stCondLst>
                            <p:childTnLst>
                              <p:par>
                                <p:cTn id="38" presetID="9" presetClass="entr" presetSubtype="0" fill="hold" nodeType="afterEffect">
                                  <p:stCondLst>
                                    <p:cond delay="300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7609C2DD-3654-AFB2-BB36-DB73EEEB25DB}"/>
              </a:ext>
            </a:extLst>
          </p:cNvPr>
          <p:cNvPicPr>
            <a:picLocks noChangeAspect="1"/>
          </p:cNvPicPr>
          <p:nvPr/>
        </p:nvPicPr>
        <p:blipFill>
          <a:blip r:embed="rId3"/>
          <a:stretch>
            <a:fillRect/>
          </a:stretch>
        </p:blipFill>
        <p:spPr>
          <a:xfrm>
            <a:off x="2109562" y="0"/>
            <a:ext cx="7972876" cy="6861593"/>
          </a:xfrm>
          <a:prstGeom prst="rect">
            <a:avLst/>
          </a:prstGeom>
        </p:spPr>
      </p:pic>
      <p:pic>
        <p:nvPicPr>
          <p:cNvPr id="4" name="Graphic 3">
            <a:extLst>
              <a:ext uri="{FF2B5EF4-FFF2-40B4-BE49-F238E27FC236}">
                <a16:creationId xmlns:a16="http://schemas.microsoft.com/office/drawing/2014/main" id="{4001C0DA-5FE6-03F7-43DD-EC613ECA4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02" y="2111283"/>
            <a:ext cx="914400" cy="914400"/>
          </a:xfrm>
          <a:prstGeom prst="rect">
            <a:avLst/>
          </a:prstGeom>
        </p:spPr>
      </p:pic>
      <p:pic>
        <p:nvPicPr>
          <p:cNvPr id="5" name="Graphic 4">
            <a:extLst>
              <a:ext uri="{FF2B5EF4-FFF2-40B4-BE49-F238E27FC236}">
                <a16:creationId xmlns:a16="http://schemas.microsoft.com/office/drawing/2014/main" id="{3394D1D9-9343-471A-0103-95C2E819C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1720" y="2111283"/>
            <a:ext cx="914400" cy="914400"/>
          </a:xfrm>
          <a:prstGeom prst="rect">
            <a:avLst/>
          </a:prstGeom>
        </p:spPr>
      </p:pic>
      <p:pic>
        <p:nvPicPr>
          <p:cNvPr id="6" name="Graphic 5">
            <a:extLst>
              <a:ext uri="{FF2B5EF4-FFF2-40B4-BE49-F238E27FC236}">
                <a16:creationId xmlns:a16="http://schemas.microsoft.com/office/drawing/2014/main" id="{B7EB0B36-402B-11DC-B066-8CD24DDBA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884" y="2111283"/>
            <a:ext cx="914400" cy="914400"/>
          </a:xfrm>
          <a:prstGeom prst="rect">
            <a:avLst/>
          </a:prstGeom>
        </p:spPr>
      </p:pic>
      <p:pic>
        <p:nvPicPr>
          <p:cNvPr id="7" name="Graphic 6">
            <a:extLst>
              <a:ext uri="{FF2B5EF4-FFF2-40B4-BE49-F238E27FC236}">
                <a16:creationId xmlns:a16="http://schemas.microsoft.com/office/drawing/2014/main" id="{451C044B-1083-B4C1-0664-1F94C1B0C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1966" y="2111283"/>
            <a:ext cx="914400" cy="914400"/>
          </a:xfrm>
          <a:prstGeom prst="rect">
            <a:avLst/>
          </a:prstGeom>
        </p:spPr>
      </p:pic>
      <p:pic>
        <p:nvPicPr>
          <p:cNvPr id="8" name="Graphic 7">
            <a:extLst>
              <a:ext uri="{FF2B5EF4-FFF2-40B4-BE49-F238E27FC236}">
                <a16:creationId xmlns:a16="http://schemas.microsoft.com/office/drawing/2014/main" id="{A5A97B65-D653-CFD7-011B-76CA3529A3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2048" y="2111283"/>
            <a:ext cx="914400" cy="914400"/>
          </a:xfrm>
          <a:prstGeom prst="rect">
            <a:avLst/>
          </a:prstGeom>
        </p:spPr>
      </p:pic>
      <p:pic>
        <p:nvPicPr>
          <p:cNvPr id="9" name="Graphic 8">
            <a:extLst>
              <a:ext uri="{FF2B5EF4-FFF2-40B4-BE49-F238E27FC236}">
                <a16:creationId xmlns:a16="http://schemas.microsoft.com/office/drawing/2014/main" id="{9210EB94-89B0-B047-F28B-CF30713E1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17" y="1654083"/>
            <a:ext cx="914400" cy="914400"/>
          </a:xfrm>
          <a:prstGeom prst="rect">
            <a:avLst/>
          </a:prstGeom>
        </p:spPr>
      </p:pic>
      <p:pic>
        <p:nvPicPr>
          <p:cNvPr id="10" name="Graphic 9">
            <a:extLst>
              <a:ext uri="{FF2B5EF4-FFF2-40B4-BE49-F238E27FC236}">
                <a16:creationId xmlns:a16="http://schemas.microsoft.com/office/drawing/2014/main" id="{B211C968-BC3F-AB52-A007-9D959DC459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1659852"/>
            <a:ext cx="914400" cy="914400"/>
          </a:xfrm>
          <a:prstGeom prst="rect">
            <a:avLst/>
          </a:prstGeom>
        </p:spPr>
      </p:pic>
      <p:pic>
        <p:nvPicPr>
          <p:cNvPr id="11" name="Graphic 10">
            <a:extLst>
              <a:ext uri="{FF2B5EF4-FFF2-40B4-BE49-F238E27FC236}">
                <a16:creationId xmlns:a16="http://schemas.microsoft.com/office/drawing/2014/main" id="{FADE6157-77DA-3820-A904-2A77DE1EC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9317" y="1665621"/>
            <a:ext cx="914400" cy="914400"/>
          </a:xfrm>
          <a:prstGeom prst="rect">
            <a:avLst/>
          </a:prstGeom>
        </p:spPr>
      </p:pic>
      <p:pic>
        <p:nvPicPr>
          <p:cNvPr id="12" name="Graphic 11">
            <a:extLst>
              <a:ext uri="{FF2B5EF4-FFF2-40B4-BE49-F238E27FC236}">
                <a16:creationId xmlns:a16="http://schemas.microsoft.com/office/drawing/2014/main" id="{1DED5CA3-B0C9-5AE0-C6AC-E33342F88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1665621"/>
            <a:ext cx="914400" cy="914400"/>
          </a:xfrm>
          <a:prstGeom prst="rect">
            <a:avLst/>
          </a:prstGeom>
        </p:spPr>
      </p:pic>
      <p:pic>
        <p:nvPicPr>
          <p:cNvPr id="13" name="Graphic 12">
            <a:extLst>
              <a:ext uri="{FF2B5EF4-FFF2-40B4-BE49-F238E27FC236}">
                <a16:creationId xmlns:a16="http://schemas.microsoft.com/office/drawing/2014/main" id="{CD116581-239A-2471-3713-CCD22C3B4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1665621"/>
            <a:ext cx="914400" cy="914400"/>
          </a:xfrm>
          <a:prstGeom prst="rect">
            <a:avLst/>
          </a:prstGeom>
        </p:spPr>
      </p:pic>
      <p:pic>
        <p:nvPicPr>
          <p:cNvPr id="14" name="Graphic 13">
            <a:extLst>
              <a:ext uri="{FF2B5EF4-FFF2-40B4-BE49-F238E27FC236}">
                <a16:creationId xmlns:a16="http://schemas.microsoft.com/office/drawing/2014/main" id="{D922C6AA-E872-9892-09D9-0ECDB1815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273" y="4485891"/>
            <a:ext cx="914400" cy="914400"/>
          </a:xfrm>
          <a:prstGeom prst="rect">
            <a:avLst/>
          </a:prstGeom>
        </p:spPr>
      </p:pic>
      <p:pic>
        <p:nvPicPr>
          <p:cNvPr id="15" name="Graphic 14">
            <a:extLst>
              <a:ext uri="{FF2B5EF4-FFF2-40B4-BE49-F238E27FC236}">
                <a16:creationId xmlns:a16="http://schemas.microsoft.com/office/drawing/2014/main" id="{FE59C455-E10E-3877-D29E-A41BD9B806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2309" y="3832318"/>
            <a:ext cx="914400" cy="914400"/>
          </a:xfrm>
          <a:prstGeom prst="rect">
            <a:avLst/>
          </a:prstGeom>
        </p:spPr>
      </p:pic>
      <p:pic>
        <p:nvPicPr>
          <p:cNvPr id="16" name="Graphic 15">
            <a:extLst>
              <a:ext uri="{FF2B5EF4-FFF2-40B4-BE49-F238E27FC236}">
                <a16:creationId xmlns:a16="http://schemas.microsoft.com/office/drawing/2014/main" id="{41243A8C-A7A4-0F5D-E5D8-9774597FA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5355" y="4485891"/>
            <a:ext cx="914400" cy="914400"/>
          </a:xfrm>
          <a:prstGeom prst="rect">
            <a:avLst/>
          </a:prstGeom>
        </p:spPr>
      </p:pic>
      <p:pic>
        <p:nvPicPr>
          <p:cNvPr id="17" name="Graphic 16">
            <a:extLst>
              <a:ext uri="{FF2B5EF4-FFF2-40B4-BE49-F238E27FC236}">
                <a16:creationId xmlns:a16="http://schemas.microsoft.com/office/drawing/2014/main" id="{91D267B8-809A-52C5-6FCD-5BBA1EA98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5437" y="4485891"/>
            <a:ext cx="914400" cy="914400"/>
          </a:xfrm>
          <a:prstGeom prst="rect">
            <a:avLst/>
          </a:prstGeom>
        </p:spPr>
      </p:pic>
      <p:pic>
        <p:nvPicPr>
          <p:cNvPr id="18" name="Graphic 17">
            <a:extLst>
              <a:ext uri="{FF2B5EF4-FFF2-40B4-BE49-F238E27FC236}">
                <a16:creationId xmlns:a16="http://schemas.microsoft.com/office/drawing/2014/main" id="{3C45AF6B-8E04-2C8F-9AE0-ADE7AA97A9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5519" y="4485891"/>
            <a:ext cx="914400" cy="914400"/>
          </a:xfrm>
          <a:prstGeom prst="rect">
            <a:avLst/>
          </a:prstGeom>
        </p:spPr>
      </p:pic>
      <p:pic>
        <p:nvPicPr>
          <p:cNvPr id="20" name="Graphic 19">
            <a:extLst>
              <a:ext uri="{FF2B5EF4-FFF2-40B4-BE49-F238E27FC236}">
                <a16:creationId xmlns:a16="http://schemas.microsoft.com/office/drawing/2014/main" id="{E85B44A7-AA32-160A-4CC5-2588C9247B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9156" y="3571491"/>
            <a:ext cx="914400" cy="914400"/>
          </a:xfrm>
          <a:prstGeom prst="rect">
            <a:avLst/>
          </a:prstGeom>
        </p:spPr>
      </p:pic>
      <p:pic>
        <p:nvPicPr>
          <p:cNvPr id="21" name="Graphic 20">
            <a:extLst>
              <a:ext uri="{FF2B5EF4-FFF2-40B4-BE49-F238E27FC236}">
                <a16:creationId xmlns:a16="http://schemas.microsoft.com/office/drawing/2014/main" id="{1513103A-D0F1-91C0-724C-CD40F26B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9235" y="3577260"/>
            <a:ext cx="914400" cy="914400"/>
          </a:xfrm>
          <a:prstGeom prst="rect">
            <a:avLst/>
          </a:prstGeom>
        </p:spPr>
      </p:pic>
      <p:pic>
        <p:nvPicPr>
          <p:cNvPr id="22" name="Graphic 21">
            <a:extLst>
              <a:ext uri="{FF2B5EF4-FFF2-40B4-BE49-F238E27FC236}">
                <a16:creationId xmlns:a16="http://schemas.microsoft.com/office/drawing/2014/main" id="{4BAA9172-D432-740D-31ED-F979F015D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9317" y="4485891"/>
            <a:ext cx="914400" cy="914400"/>
          </a:xfrm>
          <a:prstGeom prst="rect">
            <a:avLst/>
          </a:prstGeom>
        </p:spPr>
      </p:pic>
      <p:pic>
        <p:nvPicPr>
          <p:cNvPr id="23" name="Graphic 22">
            <a:extLst>
              <a:ext uri="{FF2B5EF4-FFF2-40B4-BE49-F238E27FC236}">
                <a16:creationId xmlns:a16="http://schemas.microsoft.com/office/drawing/2014/main" id="{87DF070B-F00F-6F64-8660-00526A9B6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4485891"/>
            <a:ext cx="914400" cy="914400"/>
          </a:xfrm>
          <a:prstGeom prst="rect">
            <a:avLst/>
          </a:prstGeom>
        </p:spPr>
      </p:pic>
      <p:pic>
        <p:nvPicPr>
          <p:cNvPr id="24" name="Graphic 23">
            <a:extLst>
              <a:ext uri="{FF2B5EF4-FFF2-40B4-BE49-F238E27FC236}">
                <a16:creationId xmlns:a16="http://schemas.microsoft.com/office/drawing/2014/main" id="{BF28ADEB-5AD3-F861-FBED-F6ADEF5160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6217" y="4485891"/>
            <a:ext cx="914400" cy="914400"/>
          </a:xfrm>
          <a:prstGeom prst="rect">
            <a:avLst/>
          </a:prstGeom>
        </p:spPr>
      </p:pic>
    </p:spTree>
    <p:extLst>
      <p:ext uri="{BB962C8B-B14F-4D97-AF65-F5344CB8AC3E}">
        <p14:creationId xmlns:p14="http://schemas.microsoft.com/office/powerpoint/2010/main" val="3312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20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4500"/>
                            </p:stCondLst>
                            <p:childTnLst>
                              <p:par>
                                <p:cTn id="15" presetID="1" presetClass="entr" presetSubtype="0" fill="hold" nodeType="afterEffect">
                                  <p:stCondLst>
                                    <p:cond delay="200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6500"/>
                            </p:stCondLst>
                            <p:childTnLst>
                              <p:par>
                                <p:cTn id="18" presetID="1" presetClass="entr" presetSubtype="0" fill="hold" nodeType="afterEffect">
                                  <p:stCondLst>
                                    <p:cond delay="20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500"/>
                            </p:stCondLst>
                            <p:childTnLst>
                              <p:par>
                                <p:cTn id="26" presetID="9" presetClass="entr" presetSubtype="0" fill="hold" nodeType="afterEffect">
                                  <p:stCondLst>
                                    <p:cond delay="200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par>
                          <p:cTn id="29" fill="hold">
                            <p:stCondLst>
                              <p:cond delay="3000"/>
                            </p:stCondLst>
                            <p:childTnLst>
                              <p:par>
                                <p:cTn id="30" presetID="9" presetClass="entr" presetSubtype="0" fill="hold" nodeType="afterEffect">
                                  <p:stCondLst>
                                    <p:cond delay="200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par>
                          <p:cTn id="33" fill="hold">
                            <p:stCondLst>
                              <p:cond delay="5500"/>
                            </p:stCondLst>
                            <p:childTnLst>
                              <p:par>
                                <p:cTn id="34" presetID="9" presetClass="entr" presetSubtype="0" fill="hold" nodeType="afterEffect">
                                  <p:stCondLst>
                                    <p:cond delay="200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par>
                          <p:cTn id="37" fill="hold">
                            <p:stCondLst>
                              <p:cond delay="8000"/>
                            </p:stCondLst>
                            <p:childTnLst>
                              <p:par>
                                <p:cTn id="38" presetID="9" presetClass="entr" presetSubtype="0" fill="hold" nodeType="after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ssolve">
                                      <p:cBhvr>
                                        <p:cTn id="45" dur="500"/>
                                        <p:tgtEl>
                                          <p:spTgt spid="13"/>
                                        </p:tgtEl>
                                      </p:cBhvr>
                                    </p:animEffect>
                                  </p:childTnLst>
                                </p:cTn>
                              </p:par>
                            </p:childTnLst>
                          </p:cTn>
                        </p:par>
                        <p:par>
                          <p:cTn id="46" fill="hold">
                            <p:stCondLst>
                              <p:cond delay="500"/>
                            </p:stCondLst>
                            <p:childTnLst>
                              <p:par>
                                <p:cTn id="47" presetID="9" presetClass="entr" presetSubtype="0" fill="hold" nodeType="afterEffect">
                                  <p:stCondLst>
                                    <p:cond delay="200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childTnLst>
                          </p:cTn>
                        </p:par>
                        <p:par>
                          <p:cTn id="50" fill="hold">
                            <p:stCondLst>
                              <p:cond delay="3000"/>
                            </p:stCondLst>
                            <p:childTnLst>
                              <p:par>
                                <p:cTn id="51" presetID="9" presetClass="entr" presetSubtype="0" fill="hold" nodeType="afterEffect">
                                  <p:stCondLst>
                                    <p:cond delay="2000"/>
                                  </p:stCondLst>
                                  <p:childTnLst>
                                    <p:set>
                                      <p:cBhvr>
                                        <p:cTn id="52" dur="1" fill="hold">
                                          <p:stCondLst>
                                            <p:cond delay="0"/>
                                          </p:stCondLst>
                                        </p:cTn>
                                        <p:tgtEl>
                                          <p:spTgt spid="11"/>
                                        </p:tgtEl>
                                        <p:attrNameLst>
                                          <p:attrName>style.visibility</p:attrName>
                                        </p:attrNameLst>
                                      </p:cBhvr>
                                      <p:to>
                                        <p:strVal val="visible"/>
                                      </p:to>
                                    </p:set>
                                    <p:animEffect transition="in" filter="dissolve">
                                      <p:cBhvr>
                                        <p:cTn id="53" dur="500"/>
                                        <p:tgtEl>
                                          <p:spTgt spid="11"/>
                                        </p:tgtEl>
                                      </p:cBhvr>
                                    </p:animEffect>
                                  </p:childTnLst>
                                </p:cTn>
                              </p:par>
                            </p:childTnLst>
                          </p:cTn>
                        </p:par>
                        <p:par>
                          <p:cTn id="54" fill="hold">
                            <p:stCondLst>
                              <p:cond delay="5500"/>
                            </p:stCondLst>
                            <p:childTnLst>
                              <p:par>
                                <p:cTn id="55" presetID="9" presetClass="entr" presetSubtype="0" fill="hold" nodeType="afterEffect">
                                  <p:stCondLst>
                                    <p:cond delay="200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par>
                          <p:cTn id="58" fill="hold">
                            <p:stCondLst>
                              <p:cond delay="8000"/>
                            </p:stCondLst>
                            <p:childTnLst>
                              <p:par>
                                <p:cTn id="59" presetID="9" presetClass="entr" presetSubtype="0" fill="hold" nodeType="afterEffect">
                                  <p:stCondLst>
                                    <p:cond delay="2000"/>
                                  </p:stCondLst>
                                  <p:childTnLst>
                                    <p:set>
                                      <p:cBhvr>
                                        <p:cTn id="60" dur="1" fill="hold">
                                          <p:stCondLst>
                                            <p:cond delay="0"/>
                                          </p:stCondLst>
                                        </p:cTn>
                                        <p:tgtEl>
                                          <p:spTgt spid="9"/>
                                        </p:tgtEl>
                                        <p:attrNameLst>
                                          <p:attrName>style.visibility</p:attrName>
                                        </p:attrNameLst>
                                      </p:cBhvr>
                                      <p:to>
                                        <p:strVal val="visible"/>
                                      </p:to>
                                    </p:set>
                                    <p:animEffect transition="in" filter="dissolv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childTnLst>
                          </p:cTn>
                        </p:par>
                        <p:par>
                          <p:cTn id="67" fill="hold">
                            <p:stCondLst>
                              <p:cond delay="500"/>
                            </p:stCondLst>
                            <p:childTnLst>
                              <p:par>
                                <p:cTn id="68" presetID="9" presetClass="entr" presetSubtype="0" fill="hold" nodeType="afterEffect">
                                  <p:stCondLst>
                                    <p:cond delay="200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childTnLst>
                          </p:cTn>
                        </p:par>
                        <p:par>
                          <p:cTn id="71" fill="hold">
                            <p:stCondLst>
                              <p:cond delay="3000"/>
                            </p:stCondLst>
                            <p:childTnLst>
                              <p:par>
                                <p:cTn id="72" presetID="9" presetClass="entr" presetSubtype="0" fill="hold" nodeType="afterEffect">
                                  <p:stCondLst>
                                    <p:cond delay="200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childTnLst>
                          </p:cTn>
                        </p:par>
                        <p:par>
                          <p:cTn id="75" fill="hold">
                            <p:stCondLst>
                              <p:cond delay="5500"/>
                            </p:stCondLst>
                            <p:childTnLst>
                              <p:par>
                                <p:cTn id="76" presetID="9" presetClass="entr" presetSubtype="0" fill="hold" nodeType="afterEffect">
                                  <p:stCondLst>
                                    <p:cond delay="2000"/>
                                  </p:stCondLst>
                                  <p:childTnLst>
                                    <p:set>
                                      <p:cBhvr>
                                        <p:cTn id="77" dur="1" fill="hold">
                                          <p:stCondLst>
                                            <p:cond delay="0"/>
                                          </p:stCondLst>
                                        </p:cTn>
                                        <p:tgtEl>
                                          <p:spTgt spid="21"/>
                                        </p:tgtEl>
                                        <p:attrNameLst>
                                          <p:attrName>style.visibility</p:attrName>
                                        </p:attrNameLst>
                                      </p:cBhvr>
                                      <p:to>
                                        <p:strVal val="visible"/>
                                      </p:to>
                                    </p:set>
                                    <p:animEffect transition="in" filter="dissolve">
                                      <p:cBhvr>
                                        <p:cTn id="78" dur="500"/>
                                        <p:tgtEl>
                                          <p:spTgt spid="21"/>
                                        </p:tgtEl>
                                      </p:cBhvr>
                                    </p:animEffect>
                                  </p:childTnLst>
                                </p:cTn>
                              </p:par>
                            </p:childTnLst>
                          </p:cTn>
                        </p:par>
                        <p:par>
                          <p:cTn id="79" fill="hold">
                            <p:stCondLst>
                              <p:cond delay="8000"/>
                            </p:stCondLst>
                            <p:childTnLst>
                              <p:par>
                                <p:cTn id="80" presetID="9" presetClass="entr" presetSubtype="0" fill="hold" nodeType="afterEffect">
                                  <p:stCondLst>
                                    <p:cond delay="2000"/>
                                  </p:stCondLst>
                                  <p:childTnLst>
                                    <p:set>
                                      <p:cBhvr>
                                        <p:cTn id="81" dur="1" fill="hold">
                                          <p:stCondLst>
                                            <p:cond delay="0"/>
                                          </p:stCondLst>
                                        </p:cTn>
                                        <p:tgtEl>
                                          <p:spTgt spid="20"/>
                                        </p:tgtEl>
                                        <p:attrNameLst>
                                          <p:attrName>style.visibility</p:attrName>
                                        </p:attrNameLst>
                                      </p:cBhvr>
                                      <p:to>
                                        <p:strVal val="visible"/>
                                      </p:to>
                                    </p:set>
                                    <p:animEffect transition="in" filter="dissolve">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260A4D-9A73-D4ED-7AB3-DBB70271D624}"/>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Individuals</a:t>
            </a:r>
          </a:p>
        </p:txBody>
      </p:sp>
    </p:spTree>
    <p:extLst>
      <p:ext uri="{BB962C8B-B14F-4D97-AF65-F5344CB8AC3E}">
        <p14:creationId xmlns:p14="http://schemas.microsoft.com/office/powerpoint/2010/main" val="119500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758A47CC-7322-67EE-2A77-071538A25F4D}"/>
              </a:ext>
            </a:extLst>
          </p:cNvPr>
          <p:cNvPicPr>
            <a:picLocks noChangeAspect="1"/>
          </p:cNvPicPr>
          <p:nvPr/>
        </p:nvPicPr>
        <p:blipFill>
          <a:blip r:embed="rId3"/>
          <a:stretch>
            <a:fillRect/>
          </a:stretch>
        </p:blipFill>
        <p:spPr>
          <a:xfrm>
            <a:off x="0" y="0"/>
            <a:ext cx="7772400" cy="6689060"/>
          </a:xfrm>
          <a:prstGeom prst="rect">
            <a:avLst/>
          </a:prstGeom>
        </p:spPr>
      </p:pic>
    </p:spTree>
    <p:extLst>
      <p:ext uri="{BB962C8B-B14F-4D97-AF65-F5344CB8AC3E}">
        <p14:creationId xmlns:p14="http://schemas.microsoft.com/office/powerpoint/2010/main" val="3181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funnel chart&#10;&#10;Description automatically generated">
            <a:extLst>
              <a:ext uri="{FF2B5EF4-FFF2-40B4-BE49-F238E27FC236}">
                <a16:creationId xmlns:a16="http://schemas.microsoft.com/office/drawing/2014/main" id="{30BC6281-8DC0-83D4-6EC2-C3B4FAB78612}"/>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1190234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705E442-C3C6-E9AE-5DE1-63BA2177A352}"/>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2769519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7068DA87-E2F2-9C0F-630F-BCCFE47A199D}"/>
              </a:ext>
            </a:extLst>
          </p:cNvPr>
          <p:cNvPicPr>
            <a:picLocks noChangeAspect="1"/>
          </p:cNvPicPr>
          <p:nvPr/>
        </p:nvPicPr>
        <p:blipFill>
          <a:blip r:embed="rId3"/>
          <a:stretch>
            <a:fillRect/>
          </a:stretch>
        </p:blipFill>
        <p:spPr>
          <a:xfrm>
            <a:off x="0" y="1609055"/>
            <a:ext cx="6099048" cy="5248945"/>
          </a:xfrm>
          <a:prstGeom prst="rect">
            <a:avLst/>
          </a:prstGeom>
        </p:spPr>
      </p:pic>
      <p:pic>
        <p:nvPicPr>
          <p:cNvPr id="5" name="Picture 4" descr="Chart, funnel chart&#10;&#10;Description automatically generated">
            <a:extLst>
              <a:ext uri="{FF2B5EF4-FFF2-40B4-BE49-F238E27FC236}">
                <a16:creationId xmlns:a16="http://schemas.microsoft.com/office/drawing/2014/main" id="{2A328470-DFEA-6A6D-5833-316F0D32817D}"/>
              </a:ext>
            </a:extLst>
          </p:cNvPr>
          <p:cNvPicPr>
            <a:picLocks noChangeAspect="1"/>
          </p:cNvPicPr>
          <p:nvPr/>
        </p:nvPicPr>
        <p:blipFill>
          <a:blip r:embed="rId4"/>
          <a:stretch>
            <a:fillRect/>
          </a:stretch>
        </p:blipFill>
        <p:spPr>
          <a:xfrm>
            <a:off x="6096000" y="1609054"/>
            <a:ext cx="6099048" cy="5248945"/>
          </a:xfrm>
          <a:prstGeom prst="rect">
            <a:avLst/>
          </a:prstGeom>
        </p:spPr>
      </p:pic>
    </p:spTree>
    <p:extLst>
      <p:ext uri="{BB962C8B-B14F-4D97-AF65-F5344CB8AC3E}">
        <p14:creationId xmlns:p14="http://schemas.microsoft.com/office/powerpoint/2010/main" val="173385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464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8BE378C4-40DB-389C-93D6-6A22FFCBD3FB}"/>
              </a:ext>
            </a:extLst>
          </p:cNvPr>
          <p:cNvPicPr>
            <a:picLocks noChangeAspect="1"/>
          </p:cNvPicPr>
          <p:nvPr/>
        </p:nvPicPr>
        <p:blipFill>
          <a:blip r:embed="rId3"/>
          <a:stretch>
            <a:fillRect/>
          </a:stretch>
        </p:blipFill>
        <p:spPr>
          <a:xfrm>
            <a:off x="2306384" y="84470"/>
            <a:ext cx="7772400" cy="6689060"/>
          </a:xfrm>
          <a:prstGeom prst="rect">
            <a:avLst/>
          </a:prstGeom>
        </p:spPr>
      </p:pic>
    </p:spTree>
    <p:extLst>
      <p:ext uri="{BB962C8B-B14F-4D97-AF65-F5344CB8AC3E}">
        <p14:creationId xmlns:p14="http://schemas.microsoft.com/office/powerpoint/2010/main" val="326236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5FE21-0CF9-BD0D-FAE4-B5ED6B27C28F}"/>
              </a:ext>
            </a:extLst>
          </p:cNvPr>
          <p:cNvSpPr txBox="1"/>
          <p:nvPr/>
        </p:nvSpPr>
        <p:spPr>
          <a:xfrm>
            <a:off x="5781124" y="3098380"/>
            <a:ext cx="2348335" cy="369332"/>
          </a:xfrm>
          <a:prstGeom prst="rect">
            <a:avLst/>
          </a:prstGeom>
          <a:noFill/>
        </p:spPr>
        <p:txBody>
          <a:bodyPr wrap="none" rtlCol="0">
            <a:spAutoFit/>
          </a:bodyPr>
          <a:lstStyle/>
          <a:p>
            <a:r>
              <a:rPr lang="en-US" dirty="0"/>
              <a:t>SINGLE OUT SOMEONE</a:t>
            </a:r>
          </a:p>
        </p:txBody>
      </p:sp>
    </p:spTree>
    <p:extLst>
      <p:ext uri="{BB962C8B-B14F-4D97-AF65-F5344CB8AC3E}">
        <p14:creationId xmlns:p14="http://schemas.microsoft.com/office/powerpoint/2010/main" val="296269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BCBAF3-1F34-714B-1BBB-F374BE9D36FF}"/>
              </a:ext>
            </a:extLst>
          </p:cNvPr>
          <p:cNvSpPr txBox="1"/>
          <p:nvPr/>
        </p:nvSpPr>
        <p:spPr>
          <a:xfrm>
            <a:off x="3574508" y="2992583"/>
            <a:ext cx="5042984" cy="369332"/>
          </a:xfrm>
          <a:prstGeom prst="rect">
            <a:avLst/>
          </a:prstGeom>
          <a:noFill/>
        </p:spPr>
        <p:txBody>
          <a:bodyPr wrap="none" rtlCol="0">
            <a:spAutoFit/>
          </a:bodyPr>
          <a:lstStyle/>
          <a:p>
            <a:r>
              <a:rPr lang="en-US" dirty="0"/>
              <a:t>CONTINUE THAT SOTRYLINE ON THE DASHBOARD!!!</a:t>
            </a:r>
          </a:p>
        </p:txBody>
      </p:sp>
      <p:sp>
        <p:nvSpPr>
          <p:cNvPr id="3" name="TextBox 2">
            <a:extLst>
              <a:ext uri="{FF2B5EF4-FFF2-40B4-BE49-F238E27FC236}">
                <a16:creationId xmlns:a16="http://schemas.microsoft.com/office/drawing/2014/main" id="{7047D1CF-1692-F3F6-2007-F443668B47BE}"/>
              </a:ext>
            </a:extLst>
          </p:cNvPr>
          <p:cNvSpPr txBox="1"/>
          <p:nvPr/>
        </p:nvSpPr>
        <p:spPr>
          <a:xfrm>
            <a:off x="4953000" y="1837267"/>
            <a:ext cx="5578515" cy="369332"/>
          </a:xfrm>
          <a:prstGeom prst="rect">
            <a:avLst/>
          </a:prstGeom>
          <a:noFill/>
        </p:spPr>
        <p:txBody>
          <a:bodyPr wrap="none" rtlCol="0">
            <a:spAutoFit/>
          </a:bodyPr>
          <a:lstStyle/>
          <a:p>
            <a:r>
              <a:rPr lang="en-US" dirty="0"/>
              <a:t>WHAT’s NEXT That I didn’t have time for in this project!!!!</a:t>
            </a:r>
          </a:p>
        </p:txBody>
      </p:sp>
      <p:sp>
        <p:nvSpPr>
          <p:cNvPr id="4" name="TextBox 3">
            <a:extLst>
              <a:ext uri="{FF2B5EF4-FFF2-40B4-BE49-F238E27FC236}">
                <a16:creationId xmlns:a16="http://schemas.microsoft.com/office/drawing/2014/main" id="{225A1BA1-01AC-50C1-B2A1-219DA1228F7B}"/>
              </a:ext>
            </a:extLst>
          </p:cNvPr>
          <p:cNvSpPr txBox="1"/>
          <p:nvPr/>
        </p:nvSpPr>
        <p:spPr>
          <a:xfrm>
            <a:off x="4953000" y="2069253"/>
            <a:ext cx="5849550" cy="923330"/>
          </a:xfrm>
          <a:prstGeom prst="rect">
            <a:avLst/>
          </a:prstGeom>
          <a:noFill/>
        </p:spPr>
        <p:txBody>
          <a:bodyPr wrap="none" rtlCol="0">
            <a:spAutoFit/>
          </a:bodyPr>
          <a:lstStyle/>
          <a:p>
            <a:r>
              <a:rPr lang="en-US" dirty="0"/>
              <a:t>Live DATA</a:t>
            </a:r>
          </a:p>
          <a:p>
            <a:r>
              <a:rPr lang="en-US" dirty="0"/>
              <a:t>SQL Database Attached</a:t>
            </a:r>
          </a:p>
          <a:p>
            <a:r>
              <a:rPr lang="en-US" dirty="0"/>
              <a:t>Append the senate committees, I only got to the house ones</a:t>
            </a:r>
          </a:p>
        </p:txBody>
      </p:sp>
    </p:spTree>
    <p:extLst>
      <p:ext uri="{BB962C8B-B14F-4D97-AF65-F5344CB8AC3E}">
        <p14:creationId xmlns:p14="http://schemas.microsoft.com/office/powerpoint/2010/main" val="333572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lls of Newspaper">
            <a:extLst>
              <a:ext uri="{FF2B5EF4-FFF2-40B4-BE49-F238E27FC236}">
                <a16:creationId xmlns:a16="http://schemas.microsoft.com/office/drawing/2014/main" id="{0A537478-C82A-D5E6-FFC6-3CAA4E1F72FD}"/>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3" name="Picture 2">
            <a:extLst>
              <a:ext uri="{FF2B5EF4-FFF2-40B4-BE49-F238E27FC236}">
                <a16:creationId xmlns:a16="http://schemas.microsoft.com/office/drawing/2014/main" id="{69A353BB-3BEA-97EF-A6C6-D6CA56476A8A}"/>
              </a:ext>
            </a:extLst>
          </p:cNvPr>
          <p:cNvPicPr>
            <a:picLocks noChangeAspect="1"/>
          </p:cNvPicPr>
          <p:nvPr/>
        </p:nvPicPr>
        <p:blipFill>
          <a:blip r:embed="rId4"/>
          <a:stretch>
            <a:fillRect/>
          </a:stretch>
        </p:blipFill>
        <p:spPr>
          <a:xfrm>
            <a:off x="97080" y="108905"/>
            <a:ext cx="5998920" cy="2989292"/>
          </a:xfrm>
          <a:prstGeom prst="rect">
            <a:avLst/>
          </a:prstGeom>
          <a:ln w="38100">
            <a:solidFill>
              <a:srgbClr val="1D9BF0"/>
            </a:solidFill>
          </a:ln>
        </p:spPr>
      </p:pic>
      <p:pic>
        <p:nvPicPr>
          <p:cNvPr id="4" name="Picture 3">
            <a:extLst>
              <a:ext uri="{FF2B5EF4-FFF2-40B4-BE49-F238E27FC236}">
                <a16:creationId xmlns:a16="http://schemas.microsoft.com/office/drawing/2014/main" id="{361949D7-BADE-BEA8-BAA8-DEBE7846926B}"/>
              </a:ext>
            </a:extLst>
          </p:cNvPr>
          <p:cNvPicPr>
            <a:picLocks noChangeAspect="1"/>
          </p:cNvPicPr>
          <p:nvPr/>
        </p:nvPicPr>
        <p:blipFill>
          <a:blip r:embed="rId5"/>
          <a:stretch>
            <a:fillRect/>
          </a:stretch>
        </p:blipFill>
        <p:spPr>
          <a:xfrm>
            <a:off x="6443536" y="108905"/>
            <a:ext cx="3031390" cy="2902504"/>
          </a:xfrm>
          <a:prstGeom prst="rect">
            <a:avLst/>
          </a:prstGeom>
          <a:ln w="38100">
            <a:solidFill>
              <a:srgbClr val="1D9BF0"/>
            </a:solidFill>
          </a:ln>
        </p:spPr>
      </p:pic>
      <p:pic>
        <p:nvPicPr>
          <p:cNvPr id="5" name="Picture 4">
            <a:extLst>
              <a:ext uri="{FF2B5EF4-FFF2-40B4-BE49-F238E27FC236}">
                <a16:creationId xmlns:a16="http://schemas.microsoft.com/office/drawing/2014/main" id="{7BE2033D-6C26-4442-AB0B-EDF166692705}"/>
              </a:ext>
            </a:extLst>
          </p:cNvPr>
          <p:cNvPicPr>
            <a:picLocks noChangeAspect="1"/>
          </p:cNvPicPr>
          <p:nvPr/>
        </p:nvPicPr>
        <p:blipFill>
          <a:blip r:embed="rId6"/>
          <a:stretch>
            <a:fillRect/>
          </a:stretch>
        </p:blipFill>
        <p:spPr>
          <a:xfrm>
            <a:off x="932388" y="3531915"/>
            <a:ext cx="3853804" cy="3120992"/>
          </a:xfrm>
          <a:prstGeom prst="rect">
            <a:avLst/>
          </a:prstGeom>
          <a:ln w="38100">
            <a:solidFill>
              <a:srgbClr val="1D9BF0"/>
            </a:solidFill>
          </a:ln>
        </p:spPr>
      </p:pic>
      <p:pic>
        <p:nvPicPr>
          <p:cNvPr id="6" name="Picture 5">
            <a:extLst>
              <a:ext uri="{FF2B5EF4-FFF2-40B4-BE49-F238E27FC236}">
                <a16:creationId xmlns:a16="http://schemas.microsoft.com/office/drawing/2014/main" id="{0C6ECF33-4DFB-E624-98DF-A755188BE038}"/>
              </a:ext>
            </a:extLst>
          </p:cNvPr>
          <p:cNvPicPr>
            <a:picLocks noChangeAspect="1"/>
          </p:cNvPicPr>
          <p:nvPr/>
        </p:nvPicPr>
        <p:blipFill>
          <a:blip r:embed="rId7"/>
          <a:stretch>
            <a:fillRect/>
          </a:stretch>
        </p:blipFill>
        <p:spPr>
          <a:xfrm>
            <a:off x="7228713" y="3176403"/>
            <a:ext cx="3168036" cy="3572692"/>
          </a:xfrm>
          <a:prstGeom prst="rect">
            <a:avLst/>
          </a:prstGeom>
          <a:ln w="38100">
            <a:solidFill>
              <a:srgbClr val="1D9BF0"/>
            </a:solidFill>
          </a:ln>
        </p:spPr>
      </p:pic>
    </p:spTree>
    <p:extLst>
      <p:ext uri="{BB962C8B-B14F-4D97-AF65-F5344CB8AC3E}">
        <p14:creationId xmlns:p14="http://schemas.microsoft.com/office/powerpoint/2010/main" val="7236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7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49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ney under the table">
            <a:extLst>
              <a:ext uri="{FF2B5EF4-FFF2-40B4-BE49-F238E27FC236}">
                <a16:creationId xmlns:a16="http://schemas.microsoft.com/office/drawing/2014/main" id="{A2F667DA-67C2-A256-44B9-D6AC3E7C25AB}"/>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Tree>
    <p:extLst>
      <p:ext uri="{BB962C8B-B14F-4D97-AF65-F5344CB8AC3E}">
        <p14:creationId xmlns:p14="http://schemas.microsoft.com/office/powerpoint/2010/main" val="314787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61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umns outside supreme court building">
            <a:extLst>
              <a:ext uri="{FF2B5EF4-FFF2-40B4-BE49-F238E27FC236}">
                <a16:creationId xmlns:a16="http://schemas.microsoft.com/office/drawing/2014/main" id="{215374DE-EBAF-B91B-49DB-44687AAD197C}"/>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AF2A0DD-7A4A-21A2-9B41-A9E8F8858CCA}"/>
              </a:ext>
            </a:extLst>
          </p:cNvPr>
          <p:cNvPicPr>
            <a:picLocks noChangeAspect="1"/>
          </p:cNvPicPr>
          <p:nvPr/>
        </p:nvPicPr>
        <p:blipFill>
          <a:blip r:embed="rId4"/>
          <a:stretch>
            <a:fillRect/>
          </a:stretch>
        </p:blipFill>
        <p:spPr>
          <a:xfrm>
            <a:off x="2209800" y="258930"/>
            <a:ext cx="7772400" cy="6340139"/>
          </a:xfrm>
          <a:prstGeom prst="rect">
            <a:avLst/>
          </a:prstGeom>
        </p:spPr>
      </p:pic>
    </p:spTree>
    <p:extLst>
      <p:ext uri="{BB962C8B-B14F-4D97-AF65-F5344CB8AC3E}">
        <p14:creationId xmlns:p14="http://schemas.microsoft.com/office/powerpoint/2010/main" val="142243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lumns outside supreme court building">
            <a:extLst>
              <a:ext uri="{FF2B5EF4-FFF2-40B4-BE49-F238E27FC236}">
                <a16:creationId xmlns:a16="http://schemas.microsoft.com/office/drawing/2014/main" id="{88953DDD-8AE9-5333-1E31-8684252A3149}"/>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E7D50A34-EEC3-A6F4-3024-78DC2871E0D0}"/>
              </a:ext>
            </a:extLst>
          </p:cNvPr>
          <p:cNvPicPr>
            <a:picLocks noChangeAspect="1"/>
          </p:cNvPicPr>
          <p:nvPr/>
        </p:nvPicPr>
        <p:blipFill>
          <a:blip r:embed="rId4"/>
          <a:stretch>
            <a:fillRect/>
          </a:stretch>
        </p:blipFill>
        <p:spPr>
          <a:xfrm>
            <a:off x="5298147" y="1177017"/>
            <a:ext cx="6660098" cy="5432807"/>
          </a:xfrm>
          <a:prstGeom prst="rect">
            <a:avLst/>
          </a:prstGeom>
        </p:spPr>
      </p:pic>
      <p:sp>
        <p:nvSpPr>
          <p:cNvPr id="25" name="Double Bracket 24">
            <a:extLst>
              <a:ext uri="{FF2B5EF4-FFF2-40B4-BE49-F238E27FC236}">
                <a16:creationId xmlns:a16="http://schemas.microsoft.com/office/drawing/2014/main" id="{A8CB2F67-B108-1758-41E4-05C2207638AB}"/>
              </a:ext>
            </a:extLst>
          </p:cNvPr>
          <p:cNvSpPr/>
          <p:nvPr/>
        </p:nvSpPr>
        <p:spPr>
          <a:xfrm>
            <a:off x="9373057" y="5630307"/>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Double Bracket 25">
            <a:extLst>
              <a:ext uri="{FF2B5EF4-FFF2-40B4-BE49-F238E27FC236}">
                <a16:creationId xmlns:a16="http://schemas.microsoft.com/office/drawing/2014/main" id="{6385810D-3937-AE06-B321-AB239F140D04}"/>
              </a:ext>
            </a:extLst>
          </p:cNvPr>
          <p:cNvSpPr/>
          <p:nvPr/>
        </p:nvSpPr>
        <p:spPr>
          <a:xfrm>
            <a:off x="8794658" y="4882132"/>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Double Bracket 26">
            <a:extLst>
              <a:ext uri="{FF2B5EF4-FFF2-40B4-BE49-F238E27FC236}">
                <a16:creationId xmlns:a16="http://schemas.microsoft.com/office/drawing/2014/main" id="{BF720B46-56A8-0A6B-A017-5280393FC701}"/>
              </a:ext>
            </a:extLst>
          </p:cNvPr>
          <p:cNvSpPr/>
          <p:nvPr/>
        </p:nvSpPr>
        <p:spPr>
          <a:xfrm>
            <a:off x="6397621" y="4162269"/>
            <a:ext cx="873805"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a:extLst>
              <a:ext uri="{FF2B5EF4-FFF2-40B4-BE49-F238E27FC236}">
                <a16:creationId xmlns:a16="http://schemas.microsoft.com/office/drawing/2014/main" id="{EAF32DE4-CF4A-B425-80F2-EBF5789A8D8F}"/>
              </a:ext>
            </a:extLst>
          </p:cNvPr>
          <p:cNvSpPr/>
          <p:nvPr/>
        </p:nvSpPr>
        <p:spPr>
          <a:xfrm>
            <a:off x="11084331" y="5643260"/>
            <a:ext cx="427386"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ket 28">
            <a:extLst>
              <a:ext uri="{FF2B5EF4-FFF2-40B4-BE49-F238E27FC236}">
                <a16:creationId xmlns:a16="http://schemas.microsoft.com/office/drawing/2014/main" id="{39619FC1-4C9F-B30F-E0AD-E93576336563}"/>
              </a:ext>
            </a:extLst>
          </p:cNvPr>
          <p:cNvSpPr/>
          <p:nvPr/>
        </p:nvSpPr>
        <p:spPr>
          <a:xfrm>
            <a:off x="5418196" y="2691163"/>
            <a:ext cx="1958851" cy="567849"/>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756D"/>
              </a:solidFill>
            </a:endParaRPr>
          </a:p>
        </p:txBody>
      </p:sp>
      <p:sp>
        <p:nvSpPr>
          <p:cNvPr id="30" name="Double Bracket 29">
            <a:extLst>
              <a:ext uri="{FF2B5EF4-FFF2-40B4-BE49-F238E27FC236}">
                <a16:creationId xmlns:a16="http://schemas.microsoft.com/office/drawing/2014/main" id="{3FB815B2-8128-A8E6-E133-691A1E0D5340}"/>
              </a:ext>
            </a:extLst>
          </p:cNvPr>
          <p:cNvSpPr/>
          <p:nvPr/>
        </p:nvSpPr>
        <p:spPr>
          <a:xfrm>
            <a:off x="8011778" y="4889254"/>
            <a:ext cx="35140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uble Bracket 30">
            <a:extLst>
              <a:ext uri="{FF2B5EF4-FFF2-40B4-BE49-F238E27FC236}">
                <a16:creationId xmlns:a16="http://schemas.microsoft.com/office/drawing/2014/main" id="{2A7F12A0-E91C-45EF-E347-DB27358C9CD7}"/>
              </a:ext>
            </a:extLst>
          </p:cNvPr>
          <p:cNvSpPr/>
          <p:nvPr/>
        </p:nvSpPr>
        <p:spPr>
          <a:xfrm>
            <a:off x="8011778" y="5624885"/>
            <a:ext cx="65413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Graphic 2">
            <a:extLst>
              <a:ext uri="{FF2B5EF4-FFF2-40B4-BE49-F238E27FC236}">
                <a16:creationId xmlns:a16="http://schemas.microsoft.com/office/drawing/2014/main" id="{07DD3EC7-A9C9-A387-0530-5B52E7149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991" y="2838991"/>
            <a:ext cx="914400" cy="914400"/>
          </a:xfrm>
          <a:prstGeom prst="rect">
            <a:avLst/>
          </a:prstGeom>
        </p:spPr>
      </p:pic>
      <p:pic>
        <p:nvPicPr>
          <p:cNvPr id="9" name="Graphic 8">
            <a:extLst>
              <a:ext uri="{FF2B5EF4-FFF2-40B4-BE49-F238E27FC236}">
                <a16:creationId xmlns:a16="http://schemas.microsoft.com/office/drawing/2014/main" id="{E5A69846-3CDA-8CBD-0271-6B6ED780B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991" y="4006049"/>
            <a:ext cx="914400" cy="914400"/>
          </a:xfrm>
          <a:prstGeom prst="rect">
            <a:avLst/>
          </a:prstGeom>
        </p:spPr>
      </p:pic>
      <p:pic>
        <p:nvPicPr>
          <p:cNvPr id="11" name="Graphic 10">
            <a:extLst>
              <a:ext uri="{FF2B5EF4-FFF2-40B4-BE49-F238E27FC236}">
                <a16:creationId xmlns:a16="http://schemas.microsoft.com/office/drawing/2014/main" id="{0CEFBA49-BEDE-27C3-970F-81E2305CD2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0991" y="5173107"/>
            <a:ext cx="914400" cy="914400"/>
          </a:xfrm>
          <a:prstGeom prst="rect">
            <a:avLst/>
          </a:prstGeom>
        </p:spPr>
      </p:pic>
      <p:sp>
        <p:nvSpPr>
          <p:cNvPr id="16" name="TextBox 15">
            <a:extLst>
              <a:ext uri="{FF2B5EF4-FFF2-40B4-BE49-F238E27FC236}">
                <a16:creationId xmlns:a16="http://schemas.microsoft.com/office/drawing/2014/main" id="{413CCFF9-62CD-F3B1-7992-A72288BE8BEC}"/>
              </a:ext>
            </a:extLst>
          </p:cNvPr>
          <p:cNvSpPr txBox="1"/>
          <p:nvPr/>
        </p:nvSpPr>
        <p:spPr>
          <a:xfrm>
            <a:off x="1604025" y="2841117"/>
            <a:ext cx="3769559" cy="861774"/>
          </a:xfrm>
          <a:prstGeom prst="rect">
            <a:avLst/>
          </a:prstGeom>
          <a:noFill/>
        </p:spPr>
        <p:txBody>
          <a:bodyPr wrap="square" rtlCol="0">
            <a:spAutoFit/>
          </a:bodyPr>
          <a:lstStyle/>
          <a:p>
            <a:r>
              <a:rPr lang="en-US" sz="1600" dirty="0">
                <a:latin typeface="Lato" panose="020F0502020204030203" pitchFamily="34" charset="77"/>
              </a:rPr>
              <a:t>Ticker Symbol and Sector</a:t>
            </a:r>
          </a:p>
          <a:p>
            <a:r>
              <a:rPr lang="en-US" sz="1600" dirty="0">
                <a:latin typeface="Lato" panose="020F0502020204030203" pitchFamily="34" charset="77"/>
              </a:rPr>
              <a:t>Disclosure Date</a:t>
            </a:r>
          </a:p>
          <a:p>
            <a:r>
              <a:rPr lang="en-US" sz="1600" dirty="0">
                <a:latin typeface="Lato" panose="020F0502020204030203" pitchFamily="34" charset="77"/>
              </a:rPr>
              <a:t>Transaction Date</a:t>
            </a:r>
          </a:p>
        </p:txBody>
      </p:sp>
      <p:sp>
        <p:nvSpPr>
          <p:cNvPr id="17" name="TextBox 16">
            <a:extLst>
              <a:ext uri="{FF2B5EF4-FFF2-40B4-BE49-F238E27FC236}">
                <a16:creationId xmlns:a16="http://schemas.microsoft.com/office/drawing/2014/main" id="{03006B2F-D15D-E682-CF43-121B4E7C1036}"/>
              </a:ext>
            </a:extLst>
          </p:cNvPr>
          <p:cNvSpPr txBox="1"/>
          <p:nvPr/>
        </p:nvSpPr>
        <p:spPr>
          <a:xfrm>
            <a:off x="1604024" y="4001584"/>
            <a:ext cx="4022108" cy="830997"/>
          </a:xfrm>
          <a:prstGeom prst="rect">
            <a:avLst/>
          </a:prstGeom>
          <a:noFill/>
        </p:spPr>
        <p:txBody>
          <a:bodyPr wrap="square" rtlCol="0">
            <a:spAutoFit/>
          </a:bodyPr>
          <a:lstStyle/>
          <a:p>
            <a:r>
              <a:rPr lang="en-US" sz="1600" dirty="0">
                <a:latin typeface="Lato" panose="020F0502020204030203" pitchFamily="34" charset="77"/>
              </a:rPr>
              <a:t>Transaction Value Range (i.e. $1k-$15k)</a:t>
            </a:r>
          </a:p>
          <a:p>
            <a:r>
              <a:rPr lang="en-US" sz="1600" dirty="0">
                <a:latin typeface="Lato" panose="020F0502020204030203" pitchFamily="34" charset="77"/>
              </a:rPr>
              <a:t>Disclosure &amp; Transaction Date</a:t>
            </a:r>
          </a:p>
          <a:p>
            <a:r>
              <a:rPr lang="en-US" sz="1600" dirty="0">
                <a:latin typeface="Lato" panose="020F0502020204030203" pitchFamily="34" charset="77"/>
              </a:rPr>
              <a:t>Buy or Sell (Gain &gt;$200)</a:t>
            </a:r>
          </a:p>
        </p:txBody>
      </p:sp>
      <p:sp>
        <p:nvSpPr>
          <p:cNvPr id="19" name="TextBox 18">
            <a:extLst>
              <a:ext uri="{FF2B5EF4-FFF2-40B4-BE49-F238E27FC236}">
                <a16:creationId xmlns:a16="http://schemas.microsoft.com/office/drawing/2014/main" id="{45DC31A1-4F84-041E-1E29-66142715E52B}"/>
              </a:ext>
            </a:extLst>
          </p:cNvPr>
          <p:cNvSpPr txBox="1"/>
          <p:nvPr/>
        </p:nvSpPr>
        <p:spPr>
          <a:xfrm>
            <a:off x="1604024" y="5173107"/>
            <a:ext cx="3769560" cy="861774"/>
          </a:xfrm>
          <a:prstGeom prst="rect">
            <a:avLst/>
          </a:prstGeom>
          <a:noFill/>
        </p:spPr>
        <p:txBody>
          <a:bodyPr wrap="square" rtlCol="0">
            <a:spAutoFit/>
          </a:bodyPr>
          <a:lstStyle/>
          <a:p>
            <a:r>
              <a:rPr lang="en-US" sz="1600" dirty="0">
                <a:latin typeface="Lato" panose="020F0502020204030203" pitchFamily="34" charset="77"/>
              </a:rPr>
              <a:t>Ticker Price from Trans Date</a:t>
            </a:r>
          </a:p>
          <a:p>
            <a:r>
              <a:rPr lang="en-US" sz="1600" dirty="0">
                <a:latin typeface="Lato" panose="020F0502020204030203" pitchFamily="34" charset="77"/>
              </a:rPr>
              <a:t>Price 7/30/90/365 days later</a:t>
            </a:r>
          </a:p>
          <a:p>
            <a:r>
              <a:rPr lang="en-US" sz="1600" dirty="0">
                <a:latin typeface="Lato" panose="020F0502020204030203" pitchFamily="34" charset="77"/>
              </a:rPr>
              <a:t>S&amp;P500 Price with same </a:t>
            </a:r>
          </a:p>
        </p:txBody>
      </p:sp>
      <p:pic>
        <p:nvPicPr>
          <p:cNvPr id="20" name="Graphic 19">
            <a:extLst>
              <a:ext uri="{FF2B5EF4-FFF2-40B4-BE49-F238E27FC236}">
                <a16:creationId xmlns:a16="http://schemas.microsoft.com/office/drawing/2014/main" id="{33CFDA45-E29F-1E2E-C872-E08B62E2B9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991" y="1671933"/>
            <a:ext cx="914400" cy="914400"/>
          </a:xfrm>
          <a:prstGeom prst="rect">
            <a:avLst/>
          </a:prstGeom>
        </p:spPr>
      </p:pic>
      <p:sp>
        <p:nvSpPr>
          <p:cNvPr id="21" name="TextBox 20">
            <a:extLst>
              <a:ext uri="{FF2B5EF4-FFF2-40B4-BE49-F238E27FC236}">
                <a16:creationId xmlns:a16="http://schemas.microsoft.com/office/drawing/2014/main" id="{5BE9A77C-FBF1-A718-079A-A01718A473CE}"/>
              </a:ext>
            </a:extLst>
          </p:cNvPr>
          <p:cNvSpPr txBox="1"/>
          <p:nvPr/>
        </p:nvSpPr>
        <p:spPr>
          <a:xfrm>
            <a:off x="1604026" y="1667468"/>
            <a:ext cx="3769560" cy="861774"/>
          </a:xfrm>
          <a:prstGeom prst="rect">
            <a:avLst/>
          </a:prstGeom>
          <a:noFill/>
        </p:spPr>
        <p:txBody>
          <a:bodyPr wrap="square" rtlCol="0">
            <a:spAutoFit/>
          </a:bodyPr>
          <a:lstStyle/>
          <a:p>
            <a:r>
              <a:rPr lang="en-US" sz="1600" dirty="0">
                <a:latin typeface="Lato" panose="020F0502020204030203" pitchFamily="34" charset="77"/>
              </a:rPr>
              <a:t>Representative Name</a:t>
            </a:r>
          </a:p>
          <a:p>
            <a:r>
              <a:rPr lang="en-US" sz="1600" dirty="0">
                <a:latin typeface="Lato" panose="020F0502020204030203" pitchFamily="34" charset="77"/>
              </a:rPr>
              <a:t>Party/ Branch</a:t>
            </a:r>
          </a:p>
          <a:p>
            <a:r>
              <a:rPr lang="en-US" sz="1600" dirty="0">
                <a:latin typeface="Lato" panose="020F0502020204030203" pitchFamily="34" charset="77"/>
              </a:rPr>
              <a:t>State/District</a:t>
            </a:r>
          </a:p>
        </p:txBody>
      </p:sp>
      <p:sp>
        <p:nvSpPr>
          <p:cNvPr id="22" name="TextBox 21">
            <a:extLst>
              <a:ext uri="{FF2B5EF4-FFF2-40B4-BE49-F238E27FC236}">
                <a16:creationId xmlns:a16="http://schemas.microsoft.com/office/drawing/2014/main" id="{A8E3F9C4-4D4C-865E-AB90-DAF5BD2D558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Dataset Variables</a:t>
            </a:r>
          </a:p>
        </p:txBody>
      </p:sp>
      <p:sp>
        <p:nvSpPr>
          <p:cNvPr id="32" name="Double Bracket 31">
            <a:extLst>
              <a:ext uri="{FF2B5EF4-FFF2-40B4-BE49-F238E27FC236}">
                <a16:creationId xmlns:a16="http://schemas.microsoft.com/office/drawing/2014/main" id="{EBD14ABF-FFB1-9024-84DE-64F279A03B66}"/>
              </a:ext>
            </a:extLst>
          </p:cNvPr>
          <p:cNvSpPr/>
          <p:nvPr/>
        </p:nvSpPr>
        <p:spPr>
          <a:xfrm>
            <a:off x="10042854" y="4931367"/>
            <a:ext cx="758007" cy="328385"/>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259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16" grpId="0"/>
      <p:bldP spid="17" grpId="0"/>
      <p:bldP spid="19" grpId="0"/>
      <p:bldP spid="21"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430864-CB16-CB98-AD76-A48889B8701B}"/>
              </a:ext>
            </a:extLst>
          </p:cNvPr>
          <p:cNvPicPr>
            <a:picLocks noChangeAspect="1"/>
          </p:cNvPicPr>
          <p:nvPr/>
        </p:nvPicPr>
        <p:blipFill>
          <a:blip r:embed="rId3"/>
          <a:stretch>
            <a:fillRect/>
          </a:stretch>
        </p:blipFill>
        <p:spPr>
          <a:xfrm>
            <a:off x="139577" y="1195754"/>
            <a:ext cx="6420910" cy="5525944"/>
          </a:xfrm>
          <a:prstGeom prst="rect">
            <a:avLst/>
          </a:prstGeom>
        </p:spPr>
      </p:pic>
      <p:pic>
        <p:nvPicPr>
          <p:cNvPr id="4" name="Graphic 3">
            <a:extLst>
              <a:ext uri="{FF2B5EF4-FFF2-40B4-BE49-F238E27FC236}">
                <a16:creationId xmlns:a16="http://schemas.microsoft.com/office/drawing/2014/main" id="{EE24022F-01D4-881C-8BD3-162F278F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203" y="1555932"/>
            <a:ext cx="914400" cy="914400"/>
          </a:xfrm>
          <a:prstGeom prst="rect">
            <a:avLst/>
          </a:prstGeom>
        </p:spPr>
      </p:pic>
      <p:sp>
        <p:nvSpPr>
          <p:cNvPr id="6" name="TextBox 5">
            <a:extLst>
              <a:ext uri="{FF2B5EF4-FFF2-40B4-BE49-F238E27FC236}">
                <a16:creationId xmlns:a16="http://schemas.microsoft.com/office/drawing/2014/main" id="{CAE3C8F4-8CC5-02AC-A898-5D9D2CCC66D3}"/>
              </a:ext>
            </a:extLst>
          </p:cNvPr>
          <p:cNvSpPr txBox="1"/>
          <p:nvPr/>
        </p:nvSpPr>
        <p:spPr>
          <a:xfrm>
            <a:off x="8329730" y="1555932"/>
            <a:ext cx="3419526" cy="800219"/>
          </a:xfrm>
          <a:prstGeom prst="rect">
            <a:avLst/>
          </a:prstGeom>
          <a:noFill/>
        </p:spPr>
        <p:txBody>
          <a:bodyPr wrap="none" rtlCol="0">
            <a:spAutoFit/>
          </a:bodyPr>
          <a:lstStyle/>
          <a:p>
            <a:r>
              <a:rPr lang="en-US" dirty="0">
                <a:latin typeface="Lato" panose="020F0502020204030203" pitchFamily="34" charset="77"/>
              </a:rPr>
              <a:t>2014 – 2023</a:t>
            </a:r>
          </a:p>
          <a:p>
            <a:pPr marL="460375" lvl="1" indent="-227013">
              <a:buFont typeface="Arial" panose="020B0604020202020204" pitchFamily="34" charset="0"/>
              <a:buChar char="•"/>
              <a:defRPr/>
            </a:pPr>
            <a:r>
              <a:rPr lang="en-US" sz="1400" dirty="0">
                <a:solidFill>
                  <a:schemeClr val="bg2">
                    <a:lumMod val="75000"/>
                  </a:schemeClr>
                </a:solidFill>
                <a:latin typeface="Lato" panose="020F0502020204030203" pitchFamily="34" charset="77"/>
              </a:rPr>
              <a:t>Avg: 12 Trades/day</a:t>
            </a:r>
            <a:endPar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endParaRP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rPr>
              <a:t>Max/day:  On 3/18/20 - 255 Trades</a:t>
            </a:r>
          </a:p>
        </p:txBody>
      </p:sp>
      <p:sp>
        <p:nvSpPr>
          <p:cNvPr id="9" name="TextBox 8">
            <a:extLst>
              <a:ext uri="{FF2B5EF4-FFF2-40B4-BE49-F238E27FC236}">
                <a16:creationId xmlns:a16="http://schemas.microsoft.com/office/drawing/2014/main" id="{CB2C5E4C-7228-0D26-8BB6-66098C4B8CED}"/>
              </a:ext>
            </a:extLst>
          </p:cNvPr>
          <p:cNvSpPr txBox="1"/>
          <p:nvPr/>
        </p:nvSpPr>
        <p:spPr>
          <a:xfrm>
            <a:off x="8329732" y="2600959"/>
            <a:ext cx="2133955" cy="800219"/>
          </a:xfrm>
          <a:prstGeom prst="rect">
            <a:avLst/>
          </a:prstGeom>
          <a:noFill/>
        </p:spPr>
        <p:txBody>
          <a:bodyPr wrap="square" rtlCol="0">
            <a:spAutoFit/>
          </a:bodyPr>
          <a:lstStyle/>
          <a:p>
            <a:r>
              <a:rPr lang="en-US" dirty="0">
                <a:latin typeface="Lato" panose="020F0502020204030203" pitchFamily="34" charset="77"/>
              </a:rPr>
              <a:t>16,430 Trades</a:t>
            </a:r>
          </a:p>
          <a:p>
            <a:pPr marL="460375" lvl="1" indent="-227013">
              <a:buFont typeface="Arial" panose="020B0604020202020204" pitchFamily="34" charset="0"/>
              <a:buChar char="•"/>
            </a:pPr>
            <a:r>
              <a:rPr lang="en-US" sz="1400" dirty="0">
                <a:solidFill>
                  <a:srgbClr val="629CFF"/>
                </a:solidFill>
                <a:latin typeface="Lato" panose="020F0502020204030203" pitchFamily="34" charset="77"/>
              </a:rPr>
              <a:t>8,793 (D)</a:t>
            </a:r>
          </a:p>
          <a:p>
            <a:pPr marL="460375" lvl="1" indent="-227013">
              <a:buFont typeface="Arial" panose="020B0604020202020204" pitchFamily="34" charset="0"/>
              <a:buChar char="•"/>
            </a:pPr>
            <a:r>
              <a:rPr lang="en-US" sz="1400" dirty="0">
                <a:solidFill>
                  <a:srgbClr val="F8756D"/>
                </a:solidFill>
                <a:latin typeface="Lato" panose="020F0502020204030203" pitchFamily="34" charset="77"/>
              </a:rPr>
              <a:t>7,591 (R)</a:t>
            </a:r>
          </a:p>
        </p:txBody>
      </p:sp>
      <p:pic>
        <p:nvPicPr>
          <p:cNvPr id="14" name="Graphic 13">
            <a:extLst>
              <a:ext uri="{FF2B5EF4-FFF2-40B4-BE49-F238E27FC236}">
                <a16:creationId xmlns:a16="http://schemas.microsoft.com/office/drawing/2014/main" id="{7804ADE3-BE22-F0D4-50DE-835BBA8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203" y="4572631"/>
            <a:ext cx="914400" cy="914400"/>
          </a:xfrm>
          <a:prstGeom prst="rect">
            <a:avLst/>
          </a:prstGeom>
        </p:spPr>
      </p:pic>
      <p:sp>
        <p:nvSpPr>
          <p:cNvPr id="15" name="TextBox 14">
            <a:extLst>
              <a:ext uri="{FF2B5EF4-FFF2-40B4-BE49-F238E27FC236}">
                <a16:creationId xmlns:a16="http://schemas.microsoft.com/office/drawing/2014/main" id="{78EC86A4-8F45-A862-E837-331151640AF4}"/>
              </a:ext>
            </a:extLst>
          </p:cNvPr>
          <p:cNvSpPr txBox="1"/>
          <p:nvPr/>
        </p:nvSpPr>
        <p:spPr>
          <a:xfrm>
            <a:off x="8329730" y="4572631"/>
            <a:ext cx="2234898" cy="800219"/>
          </a:xfrm>
          <a:prstGeom prst="rect">
            <a:avLst/>
          </a:prstGeom>
          <a:noFill/>
        </p:spPr>
        <p:txBody>
          <a:bodyPr wrap="square" rtlCol="0">
            <a:spAutoFit/>
          </a:bodyPr>
          <a:lstStyle/>
          <a:p>
            <a:r>
              <a:rPr lang="en-US" dirty="0">
                <a:latin typeface="Lato" panose="020F0502020204030203" pitchFamily="34" charset="77"/>
              </a:rPr>
              <a:t>$1k – $25M</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~$22k – $80k</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$1k – 15k</a:t>
            </a:r>
            <a:endParaRPr lang="en-US" dirty="0">
              <a:latin typeface="Lato" panose="020F0502020204030203" pitchFamily="34" charset="77"/>
            </a:endParaRPr>
          </a:p>
        </p:txBody>
      </p:sp>
      <p:pic>
        <p:nvPicPr>
          <p:cNvPr id="18" name="Graphic 17">
            <a:extLst>
              <a:ext uri="{FF2B5EF4-FFF2-40B4-BE49-F238E27FC236}">
                <a16:creationId xmlns:a16="http://schemas.microsoft.com/office/drawing/2014/main" id="{1EC3B4F9-A4AD-5877-E15B-F762F61E91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6202" y="5617659"/>
            <a:ext cx="914400" cy="914400"/>
          </a:xfrm>
          <a:prstGeom prst="rect">
            <a:avLst/>
          </a:prstGeom>
        </p:spPr>
      </p:pic>
      <p:sp>
        <p:nvSpPr>
          <p:cNvPr id="19" name="TextBox 18">
            <a:extLst>
              <a:ext uri="{FF2B5EF4-FFF2-40B4-BE49-F238E27FC236}">
                <a16:creationId xmlns:a16="http://schemas.microsoft.com/office/drawing/2014/main" id="{9661EC67-C0E4-31AD-99F4-957F58F64A06}"/>
              </a:ext>
            </a:extLst>
          </p:cNvPr>
          <p:cNvSpPr txBox="1"/>
          <p:nvPr/>
        </p:nvSpPr>
        <p:spPr>
          <a:xfrm>
            <a:off x="8329730" y="5617659"/>
            <a:ext cx="2133955" cy="584775"/>
          </a:xfrm>
          <a:prstGeom prst="rect">
            <a:avLst/>
          </a:prstGeom>
          <a:noFill/>
        </p:spPr>
        <p:txBody>
          <a:bodyPr wrap="square" rtlCol="0">
            <a:spAutoFit/>
          </a:bodyPr>
          <a:lstStyle/>
          <a:p>
            <a:r>
              <a:rPr lang="en-US" dirty="0">
                <a:latin typeface="Lato" panose="020F0502020204030203" pitchFamily="34" charset="77"/>
              </a:rPr>
              <a:t>13% of Sell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A42"/>
                </a:solidFill>
                <a:effectLst/>
                <a:uLnTx/>
                <a:uFillTx/>
                <a:latin typeface="Lato" panose="020F0502020204030203" pitchFamily="34" charset="77"/>
                <a:ea typeface="+mn-ea"/>
                <a:cs typeface="+mn-cs"/>
              </a:rPr>
              <a:t>&gt;$200 Gain</a:t>
            </a:r>
            <a:endParaRPr lang="en-US" dirty="0">
              <a:latin typeface="Lato" panose="020F0502020204030203" pitchFamily="34" charset="77"/>
            </a:endParaRPr>
          </a:p>
        </p:txBody>
      </p:sp>
      <p:pic>
        <p:nvPicPr>
          <p:cNvPr id="26" name="Graphic 25">
            <a:extLst>
              <a:ext uri="{FF2B5EF4-FFF2-40B4-BE49-F238E27FC236}">
                <a16:creationId xmlns:a16="http://schemas.microsoft.com/office/drawing/2014/main" id="{40B5F9DE-0618-7B7F-A62B-ADE364A5F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6202" y="2600959"/>
            <a:ext cx="914400" cy="914400"/>
          </a:xfrm>
          <a:prstGeom prst="rect">
            <a:avLst/>
          </a:prstGeom>
        </p:spPr>
      </p:pic>
      <p:sp>
        <p:nvSpPr>
          <p:cNvPr id="27" name="TextBox 26">
            <a:extLst>
              <a:ext uri="{FF2B5EF4-FFF2-40B4-BE49-F238E27FC236}">
                <a16:creationId xmlns:a16="http://schemas.microsoft.com/office/drawing/2014/main" id="{C9DCC5B8-B79E-C697-DF13-A2ABF419C3DA}"/>
              </a:ext>
            </a:extLst>
          </p:cNvPr>
          <p:cNvSpPr txBox="1"/>
          <p:nvPr/>
        </p:nvSpPr>
        <p:spPr>
          <a:xfrm>
            <a:off x="8329730" y="3479073"/>
            <a:ext cx="2133955" cy="1015663"/>
          </a:xfrm>
          <a:prstGeom prst="rect">
            <a:avLst/>
          </a:prstGeom>
          <a:noFill/>
        </p:spPr>
        <p:txBody>
          <a:bodyPr wrap="square" rtlCol="0">
            <a:spAutoFit/>
          </a:bodyPr>
          <a:lstStyle/>
          <a:p>
            <a:r>
              <a:rPr lang="en-US" dirty="0">
                <a:latin typeface="Lato" panose="020F0502020204030203" pitchFamily="34" charset="77"/>
              </a:rPr>
              <a:t>Trade Count</a:t>
            </a:r>
          </a:p>
          <a:p>
            <a:pPr marL="460375" lvl="1" indent="-227013">
              <a:buFont typeface="Arial" panose="020B0604020202020204" pitchFamily="34" charset="0"/>
              <a:buChar char="•"/>
              <a:defRPr/>
            </a:pPr>
            <a:r>
              <a:rPr lang="en-US" sz="1400" dirty="0">
                <a:solidFill>
                  <a:srgbClr val="00BA42"/>
                </a:solidFill>
                <a:latin typeface="Lato" panose="020F0502020204030203" pitchFamily="34" charset="77"/>
              </a:rPr>
              <a:t>Range: 1 – 1,050 </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82.6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17</a:t>
            </a:r>
          </a:p>
        </p:txBody>
      </p:sp>
      <p:pic>
        <p:nvPicPr>
          <p:cNvPr id="28" name="Graphic 27">
            <a:extLst>
              <a:ext uri="{FF2B5EF4-FFF2-40B4-BE49-F238E27FC236}">
                <a16:creationId xmlns:a16="http://schemas.microsoft.com/office/drawing/2014/main" id="{EFF83666-6367-CDD1-7B42-DD21420684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6202" y="3479073"/>
            <a:ext cx="914400" cy="914400"/>
          </a:xfrm>
          <a:prstGeom prst="rect">
            <a:avLst/>
          </a:prstGeom>
        </p:spPr>
      </p:pic>
      <p:sp>
        <p:nvSpPr>
          <p:cNvPr id="29" name="TextBox 28">
            <a:extLst>
              <a:ext uri="{FF2B5EF4-FFF2-40B4-BE49-F238E27FC236}">
                <a16:creationId xmlns:a16="http://schemas.microsoft.com/office/drawing/2014/main" id="{C02E2495-0459-7731-E5E0-1A93A1E3E3A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 Summary</a:t>
            </a:r>
          </a:p>
        </p:txBody>
      </p:sp>
    </p:spTree>
    <p:extLst>
      <p:ext uri="{BB962C8B-B14F-4D97-AF65-F5344CB8AC3E}">
        <p14:creationId xmlns:p14="http://schemas.microsoft.com/office/powerpoint/2010/main" val="1211338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7440</TotalTime>
  <Words>3184</Words>
  <Application>Microsoft Macintosh PowerPoint</Application>
  <PresentationFormat>Widescreen</PresentationFormat>
  <Paragraphs>292</Paragraphs>
  <Slides>30</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Lato</vt:lpstr>
      <vt:lpstr>Symbol</vt:lpstr>
      <vt:lpstr>TiemposTextWeb</vt:lpstr>
      <vt:lpstr>Office Theme</vt:lpstr>
      <vt:lpstr>Timing the Stock Market with  Members of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Ralston</dc:creator>
  <cp:lastModifiedBy>Brian Ralston</cp:lastModifiedBy>
  <cp:revision>11</cp:revision>
  <dcterms:created xsi:type="dcterms:W3CDTF">2023-02-12T15:43:30Z</dcterms:created>
  <dcterms:modified xsi:type="dcterms:W3CDTF">2023-02-24T05:27:39Z</dcterms:modified>
</cp:coreProperties>
</file>